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58" r:id="rId4"/>
    <p:sldId id="268" r:id="rId5"/>
    <p:sldId id="264" r:id="rId6"/>
    <p:sldId id="259" r:id="rId7"/>
    <p:sldId id="260" r:id="rId8"/>
    <p:sldId id="261" r:id="rId9"/>
    <p:sldId id="262" r:id="rId10"/>
    <p:sldId id="263" r:id="rId11"/>
    <p:sldId id="266" r:id="rId12"/>
    <p:sldId id="267" r:id="rId13"/>
    <p:sldId id="269" r:id="rId14"/>
    <p:sldId id="270" r:id="rId15"/>
    <p:sldId id="271" r:id="rId16"/>
    <p:sldId id="274" r:id="rId17"/>
    <p:sldId id="272" r:id="rId18"/>
    <p:sldId id="275" r:id="rId19"/>
    <p:sldId id="273" r:id="rId20"/>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72" d="100"/>
          <a:sy n="72" d="100"/>
        </p:scale>
        <p:origin x="-1104"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28" name="27 Marcador de fecha"/>
          <p:cNvSpPr>
            <a:spLocks noGrp="1"/>
          </p:cNvSpPr>
          <p:nvPr>
            <p:ph type="dt" sz="half" idx="10"/>
          </p:nvPr>
        </p:nvSpPr>
        <p:spPr/>
        <p:txBody>
          <a:bodyPr/>
          <a:lstStyle>
            <a:extLst/>
          </a:lstStyle>
          <a:p>
            <a:fld id="{9F87AD58-EF07-4119-819B-2280A09978AC}" type="datetimeFigureOut">
              <a:rPr lang="es-ES" smtClean="0"/>
              <a:t>22/08/2012</a:t>
            </a:fld>
            <a:endParaRPr lang="es-ES"/>
          </a:p>
        </p:txBody>
      </p:sp>
      <p:sp>
        <p:nvSpPr>
          <p:cNvPr id="17" name="16 Marcador de pie de página"/>
          <p:cNvSpPr>
            <a:spLocks noGrp="1"/>
          </p:cNvSpPr>
          <p:nvPr>
            <p:ph type="ftr" sz="quarter" idx="11"/>
          </p:nvPr>
        </p:nvSpPr>
        <p:spPr/>
        <p:txBody>
          <a:bodyPr/>
          <a:lstStyle>
            <a:extLst/>
          </a:lstStyle>
          <a:p>
            <a:endParaRPr lang="es-ES"/>
          </a:p>
        </p:txBody>
      </p:sp>
      <p:sp>
        <p:nvSpPr>
          <p:cNvPr id="29" name="28 Marcador de número de diapositiva"/>
          <p:cNvSpPr>
            <a:spLocks noGrp="1"/>
          </p:cNvSpPr>
          <p:nvPr>
            <p:ph type="sldNum" sz="quarter" idx="12"/>
          </p:nvPr>
        </p:nvSpPr>
        <p:spPr/>
        <p:txBody>
          <a:bodyPr/>
          <a:lstStyle>
            <a:extLst/>
          </a:lstStyle>
          <a:p>
            <a:fld id="{78D9DFCF-9AA7-4BCC-8421-97AA9FF5E765}" type="slidenum">
              <a:rPr lang="es-ES" smtClean="0"/>
              <a:t>‹Nº›</a:t>
            </a:fld>
            <a:endParaRPr lang="es-ES"/>
          </a:p>
        </p:txBody>
      </p:sp>
      <p:sp>
        <p:nvSpPr>
          <p:cNvPr id="32" name="31 Rectángulo"/>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38 Rectángulo"/>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39 Rectángulo"/>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40 Rectángulo"/>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41 Rectángulo"/>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7 Título"/>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s-ES" smtClean="0"/>
              <a:t>Haga clic para modificar el estilo de título del patrón</a:t>
            </a:r>
            <a:endParaRPr kumimoji="0" lang="en-US"/>
          </a:p>
        </p:txBody>
      </p:sp>
      <p:sp>
        <p:nvSpPr>
          <p:cNvPr id="9" name="8 Subtítulo"/>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s-ES" smtClean="0"/>
              <a:t>Haga clic para modificar el estilo de subtítulo del patrón</a:t>
            </a:r>
            <a:endParaRPr kumimoji="0" lang="en-US"/>
          </a:p>
        </p:txBody>
      </p:sp>
      <p:sp>
        <p:nvSpPr>
          <p:cNvPr id="56" name="55 Rectángulo"/>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64 Rectángulo"/>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65 Rectángulo"/>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66 Rectángulo"/>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9F87AD58-EF07-4119-819B-2280A09978AC}" type="datetimeFigureOut">
              <a:rPr lang="es-ES" smtClean="0"/>
              <a:t>22/08/2012</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78D9DFCF-9AA7-4BCC-8421-97AA9FF5E765}"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1981200" cy="5851525"/>
          </a:xfrm>
        </p:spPr>
        <p:txBody>
          <a:bodyPr vert="eaVert" anchor="ctr"/>
          <a:lstStyle>
            <a:extLst/>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a:xfrm>
            <a:off x="609600" y="274639"/>
            <a:ext cx="5867400" cy="5851525"/>
          </a:xfrm>
        </p:spPr>
        <p:txBody>
          <a:bodyPr vert="eaVert"/>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9F87AD58-EF07-4119-819B-2280A09978AC}" type="datetimeFigureOut">
              <a:rPr lang="es-ES" smtClean="0"/>
              <a:t>22/08/2012</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78D9DFCF-9AA7-4BCC-8421-97AA9FF5E765}" type="slidenum">
              <a:rPr lang="es-ES" smtClean="0"/>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idx="1"/>
          </p:nvPr>
        </p:nvSpPr>
        <p:spPr/>
        <p:txBody>
          <a:bodyPr/>
          <a:lstStyle>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extLst/>
          </a:lstStyle>
          <a:p>
            <a:fld id="{9F87AD58-EF07-4119-819B-2280A09978AC}" type="datetimeFigureOut">
              <a:rPr lang="es-ES" smtClean="0"/>
              <a:t>22/08/2012</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78D9DFCF-9AA7-4BCC-8421-97AA9FF5E765}" type="slidenum">
              <a:rPr lang="es-ES" smtClean="0"/>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14" name="13 Forma libre"/>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14 Forma libre"/>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12 Forma libre"/>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15 Forma libre"/>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16 Forma libre"/>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17 Forma libre"/>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18 Forma libre"/>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19 Forma libre"/>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20 Forma libre"/>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21 Forma libre"/>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22 Forma libre"/>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23 Forma libre"/>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24 Forma libre"/>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25 Forma libre"/>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26 Forma libre"/>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2 Marcador de texto"/>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s-ES" smtClean="0"/>
              <a:t>Haga clic para modificar el estilo de texto del patrón</a:t>
            </a:r>
          </a:p>
        </p:txBody>
      </p:sp>
      <p:sp>
        <p:nvSpPr>
          <p:cNvPr id="4" name="3 Marcador de fecha"/>
          <p:cNvSpPr>
            <a:spLocks noGrp="1"/>
          </p:cNvSpPr>
          <p:nvPr>
            <p:ph type="dt" sz="half" idx="10"/>
          </p:nvPr>
        </p:nvSpPr>
        <p:spPr/>
        <p:txBody>
          <a:bodyPr/>
          <a:lstStyle>
            <a:extLst/>
          </a:lstStyle>
          <a:p>
            <a:fld id="{9F87AD58-EF07-4119-819B-2280A09978AC}" type="datetimeFigureOut">
              <a:rPr lang="es-ES" smtClean="0"/>
              <a:t>22/08/2012</a:t>
            </a:fld>
            <a:endParaRPr lang="es-ES"/>
          </a:p>
        </p:txBody>
      </p:sp>
      <p:sp>
        <p:nvSpPr>
          <p:cNvPr id="5" name="4 Marcador de pie de página"/>
          <p:cNvSpPr>
            <a:spLocks noGrp="1"/>
          </p:cNvSpPr>
          <p:nvPr>
            <p:ph type="ftr" sz="quarter" idx="11"/>
          </p:nvPr>
        </p:nvSpPr>
        <p:spPr/>
        <p:txBody>
          <a:bodyPr/>
          <a:lstStyle>
            <a:extLst/>
          </a:lstStyle>
          <a:p>
            <a:endParaRPr lang="es-ES"/>
          </a:p>
        </p:txBody>
      </p:sp>
      <p:sp>
        <p:nvSpPr>
          <p:cNvPr id="6" name="5 Marcador de número de diapositiva"/>
          <p:cNvSpPr>
            <a:spLocks noGrp="1"/>
          </p:cNvSpPr>
          <p:nvPr>
            <p:ph type="sldNum" sz="quarter" idx="12"/>
          </p:nvPr>
        </p:nvSpPr>
        <p:spPr/>
        <p:txBody>
          <a:bodyPr/>
          <a:lstStyle>
            <a:extLst/>
          </a:lstStyle>
          <a:p>
            <a:fld id="{78D9DFCF-9AA7-4BCC-8421-97AA9FF5E765}" type="slidenum">
              <a:rPr lang="es-ES" smtClean="0"/>
              <a:t>‹Nº›</a:t>
            </a:fld>
            <a:endParaRPr lang="es-ES"/>
          </a:p>
        </p:txBody>
      </p:sp>
      <p:sp>
        <p:nvSpPr>
          <p:cNvPr id="7" name="6 Rectángulo"/>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s-ES" smtClean="0"/>
              <a:t>Haga clic para modificar el estilo de título del patrón</a:t>
            </a:r>
            <a:endParaRPr kumimoji="0" lang="en-US"/>
          </a:p>
        </p:txBody>
      </p:sp>
      <p:sp>
        <p:nvSpPr>
          <p:cNvPr id="8" name="7 Rectángulo"/>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8 Rectángulo"/>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9 Rectángulo"/>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Rectángulo"/>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Rectángulo"/>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a:xfrm>
            <a:off x="457200" y="512064"/>
            <a:ext cx="8229600" cy="914400"/>
          </a:xfrm>
        </p:spPr>
        <p:txBody>
          <a:bodyPr/>
          <a:lstStyle>
            <a:extLst/>
          </a:lstStyle>
          <a:p>
            <a:r>
              <a:rPr kumimoji="0" lang="es-ES" smtClean="0"/>
              <a:t>Haga clic para modificar el estilo de título del patrón</a:t>
            </a:r>
            <a:endParaRPr kumimoji="0" lang="en-US"/>
          </a:p>
        </p:txBody>
      </p:sp>
      <p:sp>
        <p:nvSpPr>
          <p:cNvPr id="3" name="2 Marcador de contenido"/>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contenido"/>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9F87AD58-EF07-4119-819B-2280A09978AC}" type="datetimeFigureOut">
              <a:rPr lang="es-ES" smtClean="0"/>
              <a:t>22/08/2012</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78D9DFCF-9AA7-4BCC-8421-97AA9FF5E765}" type="slidenum">
              <a:rPr lang="es-ES" smtClean="0"/>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5" name="24 Rectángulo"/>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Título"/>
          <p:cNvSpPr>
            <a:spLocks noGrp="1"/>
          </p:cNvSpPr>
          <p:nvPr>
            <p:ph type="title"/>
          </p:nvPr>
        </p:nvSpPr>
        <p:spPr>
          <a:xfrm>
            <a:off x="504824" y="512064"/>
            <a:ext cx="7772400" cy="914400"/>
          </a:xfrm>
        </p:spPr>
        <p:txBody>
          <a:bodyPr anchor="t"/>
          <a:lstStyle>
            <a:lvl1pPr>
              <a:defRPr sz="400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s-ES" smtClean="0"/>
              <a:t>Haga clic para modificar el estilo de texto del patrón</a:t>
            </a:r>
          </a:p>
        </p:txBody>
      </p:sp>
      <p:sp>
        <p:nvSpPr>
          <p:cNvPr id="5" name="4 Marcador de contenido"/>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6" name="5 Marcador de contenido"/>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7" name="6 Marcador de fecha"/>
          <p:cNvSpPr>
            <a:spLocks noGrp="1"/>
          </p:cNvSpPr>
          <p:nvPr>
            <p:ph type="dt" sz="half" idx="10"/>
          </p:nvPr>
        </p:nvSpPr>
        <p:spPr/>
        <p:txBody>
          <a:bodyPr/>
          <a:lstStyle>
            <a:extLst/>
          </a:lstStyle>
          <a:p>
            <a:fld id="{9F87AD58-EF07-4119-819B-2280A09978AC}" type="datetimeFigureOut">
              <a:rPr lang="es-ES" smtClean="0"/>
              <a:t>22/08/2012</a:t>
            </a:fld>
            <a:endParaRPr lang="es-ES"/>
          </a:p>
        </p:txBody>
      </p:sp>
      <p:sp>
        <p:nvSpPr>
          <p:cNvPr id="8" name="7 Marcador de pie de página"/>
          <p:cNvSpPr>
            <a:spLocks noGrp="1"/>
          </p:cNvSpPr>
          <p:nvPr>
            <p:ph type="ftr" sz="quarter" idx="11"/>
          </p:nvPr>
        </p:nvSpPr>
        <p:spPr/>
        <p:txBody>
          <a:bodyPr/>
          <a:lstStyle>
            <a:extLst/>
          </a:lstStyle>
          <a:p>
            <a:endParaRPr lang="es-ES"/>
          </a:p>
        </p:txBody>
      </p:sp>
      <p:sp>
        <p:nvSpPr>
          <p:cNvPr id="9" name="8 Marcador de número de diapositiva"/>
          <p:cNvSpPr>
            <a:spLocks noGrp="1"/>
          </p:cNvSpPr>
          <p:nvPr>
            <p:ph type="sldNum" sz="quarter" idx="12"/>
          </p:nvPr>
        </p:nvSpPr>
        <p:spPr/>
        <p:txBody>
          <a:bodyPr/>
          <a:lstStyle>
            <a:extLst/>
          </a:lstStyle>
          <a:p>
            <a:fld id="{78D9DFCF-9AA7-4BCC-8421-97AA9FF5E765}" type="slidenum">
              <a:rPr lang="es-ES" smtClean="0"/>
              <a:t>‹Nº›</a:t>
            </a:fld>
            <a:endParaRPr lang="es-ES"/>
          </a:p>
        </p:txBody>
      </p:sp>
      <p:sp>
        <p:nvSpPr>
          <p:cNvPr id="16" name="15 Rectángulo"/>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16 Rectángulo"/>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17 Rectángulo"/>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18 Rectángulo"/>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19 Rectángulo"/>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20 Rectángulo"/>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Rectángulo"/>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28 Rectángulo"/>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29 Rectángulo"/>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a:xfrm>
            <a:off x="914400" y="512064"/>
            <a:ext cx="7772400" cy="914400"/>
          </a:xfrm>
        </p:spPr>
        <p:txBody>
          <a:bodyPr/>
          <a:lstStyle>
            <a:lvl1pPr>
              <a:defRPr sz="4000" cap="none" baseline="0"/>
            </a:lvl1pPr>
            <a:extLst/>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extLst/>
          </a:lstStyle>
          <a:p>
            <a:fld id="{9F87AD58-EF07-4119-819B-2280A09978AC}" type="datetimeFigureOut">
              <a:rPr lang="es-ES" smtClean="0"/>
              <a:t>22/08/2012</a:t>
            </a:fld>
            <a:endParaRPr lang="es-ES"/>
          </a:p>
        </p:txBody>
      </p:sp>
      <p:sp>
        <p:nvSpPr>
          <p:cNvPr id="4" name="3 Marcador de pie de página"/>
          <p:cNvSpPr>
            <a:spLocks noGrp="1"/>
          </p:cNvSpPr>
          <p:nvPr>
            <p:ph type="ftr" sz="quarter" idx="11"/>
          </p:nvPr>
        </p:nvSpPr>
        <p:spPr/>
        <p:txBody>
          <a:bodyPr/>
          <a:lstStyle>
            <a:extLst/>
          </a:lstStyle>
          <a:p>
            <a:endParaRPr lang="es-ES"/>
          </a:p>
        </p:txBody>
      </p:sp>
      <p:sp>
        <p:nvSpPr>
          <p:cNvPr id="5" name="4 Marcador de número de diapositiva"/>
          <p:cNvSpPr>
            <a:spLocks noGrp="1"/>
          </p:cNvSpPr>
          <p:nvPr>
            <p:ph type="sldNum" sz="quarter" idx="12"/>
          </p:nvPr>
        </p:nvSpPr>
        <p:spPr/>
        <p:txBody>
          <a:bodyPr/>
          <a:lstStyle>
            <a:extLst/>
          </a:lstStyle>
          <a:p>
            <a:fld id="{78D9DFCF-9AA7-4BCC-8421-97AA9FF5E765}"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extLst/>
          </a:lstStyle>
          <a:p>
            <a:fld id="{9F87AD58-EF07-4119-819B-2280A09978AC}" type="datetimeFigureOut">
              <a:rPr lang="es-ES" smtClean="0"/>
              <a:t>22/08/2012</a:t>
            </a:fld>
            <a:endParaRPr lang="es-ES"/>
          </a:p>
        </p:txBody>
      </p:sp>
      <p:sp>
        <p:nvSpPr>
          <p:cNvPr id="3" name="2 Marcador de pie de página"/>
          <p:cNvSpPr>
            <a:spLocks noGrp="1"/>
          </p:cNvSpPr>
          <p:nvPr>
            <p:ph type="ftr" sz="quarter" idx="11"/>
          </p:nvPr>
        </p:nvSpPr>
        <p:spPr/>
        <p:txBody>
          <a:bodyPr/>
          <a:lstStyle>
            <a:extLst/>
          </a:lstStyle>
          <a:p>
            <a:endParaRPr lang="es-ES"/>
          </a:p>
        </p:txBody>
      </p:sp>
      <p:sp>
        <p:nvSpPr>
          <p:cNvPr id="4" name="3 Marcador de número de diapositiva"/>
          <p:cNvSpPr>
            <a:spLocks noGrp="1"/>
          </p:cNvSpPr>
          <p:nvPr>
            <p:ph type="sldNum" sz="quarter" idx="12"/>
          </p:nvPr>
        </p:nvSpPr>
        <p:spPr/>
        <p:txBody>
          <a:bodyPr/>
          <a:lstStyle>
            <a:extLst/>
          </a:lstStyle>
          <a:p>
            <a:fld id="{78D9DFCF-9AA7-4BCC-8421-97AA9FF5E765}"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85800" y="273050"/>
            <a:ext cx="8229600" cy="1162050"/>
          </a:xfrm>
        </p:spPr>
        <p:txBody>
          <a:bodyPr anchor="ctr"/>
          <a:lstStyle>
            <a:lvl1pPr algn="l">
              <a:buNone/>
              <a:defRPr sz="3600" b="0"/>
            </a:lvl1pPr>
            <a:extLst/>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s-ES" smtClean="0"/>
              <a:t>Haga clic para modificar el estilo de texto del patrón</a:t>
            </a:r>
          </a:p>
        </p:txBody>
      </p:sp>
      <p:sp>
        <p:nvSpPr>
          <p:cNvPr id="4" name="3 Marcador de contenido"/>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5" name="4 Marcador de fecha"/>
          <p:cNvSpPr>
            <a:spLocks noGrp="1"/>
          </p:cNvSpPr>
          <p:nvPr>
            <p:ph type="dt" sz="half" idx="10"/>
          </p:nvPr>
        </p:nvSpPr>
        <p:spPr/>
        <p:txBody>
          <a:bodyPr/>
          <a:lstStyle>
            <a:extLst/>
          </a:lstStyle>
          <a:p>
            <a:fld id="{9F87AD58-EF07-4119-819B-2280A09978AC}" type="datetimeFigureOut">
              <a:rPr lang="es-ES" smtClean="0"/>
              <a:t>22/08/2012</a:t>
            </a:fld>
            <a:endParaRPr lang="es-ES"/>
          </a:p>
        </p:txBody>
      </p:sp>
      <p:sp>
        <p:nvSpPr>
          <p:cNvPr id="6" name="5 Marcador de pie de página"/>
          <p:cNvSpPr>
            <a:spLocks noGrp="1"/>
          </p:cNvSpPr>
          <p:nvPr>
            <p:ph type="ftr" sz="quarter" idx="11"/>
          </p:nvPr>
        </p:nvSpPr>
        <p:spPr/>
        <p:txBody>
          <a:bodyPr/>
          <a:lstStyle>
            <a:extLst/>
          </a:lstStyle>
          <a:p>
            <a:endParaRPr lang="es-ES"/>
          </a:p>
        </p:txBody>
      </p:sp>
      <p:sp>
        <p:nvSpPr>
          <p:cNvPr id="7" name="6 Marcador de número de diapositiva"/>
          <p:cNvSpPr>
            <a:spLocks noGrp="1"/>
          </p:cNvSpPr>
          <p:nvPr>
            <p:ph type="sldNum" sz="quarter" idx="12"/>
          </p:nvPr>
        </p:nvSpPr>
        <p:spPr/>
        <p:txBody>
          <a:bodyPr/>
          <a:lstStyle>
            <a:extLst/>
          </a:lstStyle>
          <a:p>
            <a:fld id="{78D9DFCF-9AA7-4BCC-8421-97AA9FF5E765}"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8" name="7 Rectángulo"/>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8 Conector recto"/>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9 Grupo"/>
          <p:cNvGrpSpPr/>
          <p:nvPr/>
        </p:nvGrpSpPr>
        <p:grpSpPr>
          <a:xfrm rot="5400000">
            <a:off x="8514581" y="1219200"/>
            <a:ext cx="132763" cy="128466"/>
            <a:chOff x="6668087" y="1297746"/>
            <a:chExt cx="161840" cy="156602"/>
          </a:xfrm>
        </p:grpSpPr>
        <p:cxnSp>
          <p:nvCxnSpPr>
            <p:cNvPr id="15" name="14 Conector recto"/>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15 Conector recto"/>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16 Conector recto"/>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1 Título"/>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s-ES" smtClean="0"/>
              <a:t>Haga clic en el icono para agregar una imagen</a:t>
            </a:r>
            <a:endParaRPr kumimoji="0" lang="en-US"/>
          </a:p>
        </p:txBody>
      </p:sp>
      <p:sp>
        <p:nvSpPr>
          <p:cNvPr id="4" name="3 Marcador de texto"/>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s-ES" smtClean="0"/>
              <a:t>Haga clic para modificar el estilo de texto del patrón</a:t>
            </a:r>
          </a:p>
        </p:txBody>
      </p:sp>
      <p:grpSp>
        <p:nvGrpSpPr>
          <p:cNvPr id="14" name="13 Grupo"/>
          <p:cNvGrpSpPr/>
          <p:nvPr/>
        </p:nvGrpSpPr>
        <p:grpSpPr>
          <a:xfrm rot="5400000">
            <a:off x="8666981" y="1371600"/>
            <a:ext cx="132763" cy="128466"/>
            <a:chOff x="6668087" y="1297746"/>
            <a:chExt cx="161840" cy="156602"/>
          </a:xfrm>
        </p:grpSpPr>
        <p:cxnSp>
          <p:nvCxnSpPr>
            <p:cNvPr id="11" name="10 Conector recto"/>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11 Conector recto"/>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12 Conector recto"/>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17 Grupo"/>
          <p:cNvGrpSpPr/>
          <p:nvPr/>
        </p:nvGrpSpPr>
        <p:grpSpPr>
          <a:xfrm rot="5400000">
            <a:off x="8320088" y="1474763"/>
            <a:ext cx="132763" cy="128466"/>
            <a:chOff x="6668087" y="1297746"/>
            <a:chExt cx="161840" cy="156602"/>
          </a:xfrm>
        </p:grpSpPr>
        <p:cxnSp>
          <p:nvCxnSpPr>
            <p:cNvPr id="19" name="18 Conector recto"/>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19 Conector recto"/>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20 Conector recto"/>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4 Marcador de fecha"/>
          <p:cNvSpPr>
            <a:spLocks noGrp="1"/>
          </p:cNvSpPr>
          <p:nvPr>
            <p:ph type="dt" sz="half" idx="10"/>
          </p:nvPr>
        </p:nvSpPr>
        <p:spPr>
          <a:xfrm>
            <a:off x="6477000" y="55499"/>
            <a:ext cx="2133600" cy="365125"/>
          </a:xfrm>
        </p:spPr>
        <p:txBody>
          <a:bodyPr/>
          <a:lstStyle>
            <a:extLst/>
          </a:lstStyle>
          <a:p>
            <a:fld id="{9F87AD58-EF07-4119-819B-2280A09978AC}" type="datetimeFigureOut">
              <a:rPr lang="es-ES" smtClean="0"/>
              <a:t>22/08/2012</a:t>
            </a:fld>
            <a:endParaRPr lang="es-ES"/>
          </a:p>
        </p:txBody>
      </p:sp>
      <p:sp>
        <p:nvSpPr>
          <p:cNvPr id="6" name="5 Marcador de pie de página"/>
          <p:cNvSpPr>
            <a:spLocks noGrp="1"/>
          </p:cNvSpPr>
          <p:nvPr>
            <p:ph type="ftr" sz="quarter" idx="11"/>
          </p:nvPr>
        </p:nvSpPr>
        <p:spPr>
          <a:xfrm>
            <a:off x="914400" y="55499"/>
            <a:ext cx="5562600" cy="365125"/>
          </a:xfrm>
        </p:spPr>
        <p:txBody>
          <a:bodyPr/>
          <a:lstStyle>
            <a:extLst/>
          </a:lstStyle>
          <a:p>
            <a:endParaRPr lang="es-ES"/>
          </a:p>
        </p:txBody>
      </p:sp>
      <p:sp>
        <p:nvSpPr>
          <p:cNvPr id="7" name="6 Marcador de número de diapositiva"/>
          <p:cNvSpPr>
            <a:spLocks noGrp="1"/>
          </p:cNvSpPr>
          <p:nvPr>
            <p:ph type="sldNum" sz="quarter" idx="12"/>
          </p:nvPr>
        </p:nvSpPr>
        <p:spPr>
          <a:xfrm>
            <a:off x="8610600" y="55499"/>
            <a:ext cx="457200" cy="365125"/>
          </a:xfrm>
        </p:spPr>
        <p:txBody>
          <a:bodyPr/>
          <a:lstStyle>
            <a:extLst/>
          </a:lstStyle>
          <a:p>
            <a:fld id="{78D9DFCF-9AA7-4BCC-8421-97AA9FF5E765}" type="slidenum">
              <a:rPr lang="es-ES" smtClean="0"/>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Rectángulo"/>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Rectángulo"/>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8 Rectángulo"/>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9 Rectángulo"/>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10 Rectángulo"/>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11 Rectángulo"/>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14 Rectángulo"/>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15 Rectángulo"/>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16 Rectángulo"/>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21 Marcador de título"/>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4" name="13 Marcador de fecha"/>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9F87AD58-EF07-4119-819B-2280A09978AC}" type="datetimeFigureOut">
              <a:rPr lang="es-ES" smtClean="0"/>
              <a:t>22/08/2012</a:t>
            </a:fld>
            <a:endParaRPr lang="es-ES"/>
          </a:p>
        </p:txBody>
      </p:sp>
      <p:sp>
        <p:nvSpPr>
          <p:cNvPr id="3" name="2 Marcador de pie de página"/>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s-ES"/>
          </a:p>
        </p:txBody>
      </p:sp>
      <p:sp>
        <p:nvSpPr>
          <p:cNvPr id="23" name="22 Marcador de número de diapositiva"/>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78D9DFCF-9AA7-4BCC-8421-97AA9FF5E765}" type="slidenum">
              <a:rPr lang="es-ES" smtClean="0"/>
              <a:t>‹Nº›</a:t>
            </a:fld>
            <a:endParaRPr lang="es-E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gif"/><Relationship Id="rId1" Type="http://schemas.openxmlformats.org/officeDocument/2006/relationships/slideLayout" Target="../slideLayouts/slideLayout2.xml"/><Relationship Id="rId4" Type="http://schemas.openxmlformats.org/officeDocument/2006/relationships/slide" Target="slide2.xml"/></Relationships>
</file>

<file path=ppt/slides/_rels/slide1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4" Type="http://schemas.openxmlformats.org/officeDocument/2006/relationships/slide" Target="slide2.xml"/></Relationships>
</file>

<file path=ppt/slides/_rels/slide16.xml.rels><?xml version="1.0" encoding="UTF-8" standalone="yes"?>
<Relationships xmlns="http://schemas.openxmlformats.org/package/2006/relationships"><Relationship Id="rId8" Type="http://schemas.openxmlformats.org/officeDocument/2006/relationships/slide" Target="slide2.xml"/><Relationship Id="rId3" Type="http://schemas.openxmlformats.org/officeDocument/2006/relationships/image" Target="../media/image19.jpeg"/><Relationship Id="rId7" Type="http://schemas.openxmlformats.org/officeDocument/2006/relationships/image" Target="../media/image23.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xml"/><Relationship Id="rId1" Type="http://schemas.openxmlformats.org/officeDocument/2006/relationships/video" Target="file:///C:\Users\Aquitecto\Desktop\escher.wmv" TargetMode="External"/><Relationship Id="rId4" Type="http://schemas.openxmlformats.org/officeDocument/2006/relationships/slide" Target="slide2.xml"/></Relationships>
</file>

<file path=ppt/slides/_rels/slide19.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7.xml"/><Relationship Id="rId13" Type="http://schemas.openxmlformats.org/officeDocument/2006/relationships/image" Target="../media/image3.jpeg"/><Relationship Id="rId3" Type="http://schemas.openxmlformats.org/officeDocument/2006/relationships/slide" Target="slide3.xml"/><Relationship Id="rId7" Type="http://schemas.openxmlformats.org/officeDocument/2006/relationships/slide" Target="slide6.xml"/><Relationship Id="rId12" Type="http://schemas.openxmlformats.org/officeDocument/2006/relationships/slide" Target="slide18.xml"/><Relationship Id="rId2" Type="http://schemas.openxmlformats.org/officeDocument/2006/relationships/slide" Target="slide2.xml"/><Relationship Id="rId1" Type="http://schemas.openxmlformats.org/officeDocument/2006/relationships/slideLayout" Target="../slideLayouts/slideLayout2.xml"/><Relationship Id="rId6" Type="http://schemas.openxmlformats.org/officeDocument/2006/relationships/slide" Target="slide10.xml"/><Relationship Id="rId11" Type="http://schemas.openxmlformats.org/officeDocument/2006/relationships/slide" Target="slide17.xml"/><Relationship Id="rId5" Type="http://schemas.openxmlformats.org/officeDocument/2006/relationships/slide" Target="slide9.xml"/><Relationship Id="rId10" Type="http://schemas.openxmlformats.org/officeDocument/2006/relationships/slide" Target="slide13.xml"/><Relationship Id="rId4" Type="http://schemas.openxmlformats.org/officeDocument/2006/relationships/slide" Target="slide8.xml"/><Relationship Id="rId9" Type="http://schemas.openxmlformats.org/officeDocument/2006/relationships/slide" Target="slide11.xml"/></Relationships>
</file>

<file path=ppt/slides/_rels/slide3.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image" Target="../media/image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456966_10150905539634152_1296185664_o.jpg"/>
          <p:cNvPicPr>
            <a:picLocks noChangeAspect="1"/>
          </p:cNvPicPr>
          <p:nvPr/>
        </p:nvPicPr>
        <p:blipFill>
          <a:blip r:embed="rId2"/>
          <a:stretch>
            <a:fillRect/>
          </a:stretch>
        </p:blipFill>
        <p:spPr>
          <a:xfrm>
            <a:off x="0" y="0"/>
            <a:ext cx="9144000" cy="6857999"/>
          </a:xfrm>
          <a:prstGeom prst="rect">
            <a:avLst/>
          </a:prstGeom>
        </p:spPr>
      </p:pic>
      <p:sp>
        <p:nvSpPr>
          <p:cNvPr id="6" name="5 CuadroTexto"/>
          <p:cNvSpPr txBox="1"/>
          <p:nvPr/>
        </p:nvSpPr>
        <p:spPr>
          <a:xfrm>
            <a:off x="3143240" y="214290"/>
            <a:ext cx="7072362" cy="7294305"/>
          </a:xfrm>
          <a:prstGeom prst="rect">
            <a:avLst/>
          </a:prstGeom>
          <a:noFill/>
        </p:spPr>
        <p:txBody>
          <a:bodyPr wrap="square" rtlCol="0">
            <a:spAutoFit/>
          </a:bodyPr>
          <a:lstStyle/>
          <a:p>
            <a:r>
              <a:rPr lang="es-ES" sz="4400" b="1" i="1" dirty="0" smtClean="0">
                <a:solidFill>
                  <a:srgbClr val="00B0F0"/>
                </a:solidFill>
                <a:latin typeface="Times New Roman" pitchFamily="18" charset="0"/>
                <a:cs typeface="Times New Roman" pitchFamily="18" charset="0"/>
              </a:rPr>
              <a:t>Movimientos en el plano</a:t>
            </a:r>
          </a:p>
          <a:p>
            <a:r>
              <a:rPr lang="es-ES" sz="4400" b="1" i="1" dirty="0">
                <a:solidFill>
                  <a:srgbClr val="00B0F0"/>
                </a:solidFill>
                <a:latin typeface="Times New Roman" pitchFamily="18" charset="0"/>
                <a:cs typeface="Times New Roman" pitchFamily="18" charset="0"/>
              </a:rPr>
              <a:t> </a:t>
            </a:r>
            <a:r>
              <a:rPr lang="es-ES" sz="4400" b="1" i="1" dirty="0" smtClean="0">
                <a:solidFill>
                  <a:srgbClr val="00B0F0"/>
                </a:solidFill>
                <a:latin typeface="Times New Roman" pitchFamily="18" charset="0"/>
                <a:cs typeface="Times New Roman" pitchFamily="18" charset="0"/>
              </a:rPr>
              <a:t>               Composiciones</a:t>
            </a:r>
          </a:p>
          <a:p>
            <a:endParaRPr lang="es-ES" sz="4400" b="1" i="1" dirty="0">
              <a:solidFill>
                <a:schemeClr val="bg1"/>
              </a:solidFill>
              <a:latin typeface="Times New Roman" pitchFamily="18" charset="0"/>
              <a:cs typeface="Times New Roman" pitchFamily="18" charset="0"/>
            </a:endParaRPr>
          </a:p>
          <a:p>
            <a:r>
              <a:rPr lang="es-ES" sz="2800" b="1" i="1" dirty="0" smtClean="0">
                <a:solidFill>
                  <a:schemeClr val="bg1"/>
                </a:solidFill>
                <a:latin typeface="Times New Roman" pitchFamily="18" charset="0"/>
                <a:cs typeface="Times New Roman" pitchFamily="18" charset="0"/>
              </a:rPr>
              <a:t>                               </a:t>
            </a:r>
          </a:p>
          <a:p>
            <a:r>
              <a:rPr lang="es-ES" sz="2800" b="1" i="1" dirty="0">
                <a:solidFill>
                  <a:schemeClr val="bg1"/>
                </a:solidFill>
                <a:latin typeface="Times New Roman" pitchFamily="18" charset="0"/>
                <a:cs typeface="Times New Roman" pitchFamily="18" charset="0"/>
              </a:rPr>
              <a:t> </a:t>
            </a:r>
            <a:r>
              <a:rPr lang="es-ES" sz="2800" b="1" i="1" dirty="0" smtClean="0">
                <a:solidFill>
                  <a:schemeClr val="bg1"/>
                </a:solidFill>
                <a:latin typeface="Times New Roman" pitchFamily="18" charset="0"/>
                <a:cs typeface="Times New Roman" pitchFamily="18" charset="0"/>
              </a:rPr>
              <a:t>                               Isabella Hernández</a:t>
            </a:r>
          </a:p>
          <a:p>
            <a:r>
              <a:rPr lang="es-ES" sz="2800" b="1" i="1" dirty="0">
                <a:solidFill>
                  <a:schemeClr val="bg1"/>
                </a:solidFill>
                <a:latin typeface="Times New Roman" pitchFamily="18" charset="0"/>
                <a:cs typeface="Times New Roman" pitchFamily="18" charset="0"/>
              </a:rPr>
              <a:t> </a:t>
            </a:r>
            <a:r>
              <a:rPr lang="es-ES" sz="2800" b="1" i="1" dirty="0" smtClean="0">
                <a:solidFill>
                  <a:schemeClr val="bg1"/>
                </a:solidFill>
                <a:latin typeface="Times New Roman" pitchFamily="18" charset="0"/>
                <a:cs typeface="Times New Roman" pitchFamily="18" charset="0"/>
              </a:rPr>
              <a:t>                               Camila Cárdenas </a:t>
            </a:r>
            <a:r>
              <a:rPr lang="es-ES" sz="2800" b="1" i="1" dirty="0" smtClean="0">
                <a:solidFill>
                  <a:schemeClr val="tx1">
                    <a:lumMod val="95000"/>
                    <a:lumOff val="5000"/>
                  </a:schemeClr>
                </a:solidFill>
                <a:latin typeface="Times New Roman" pitchFamily="18" charset="0"/>
                <a:cs typeface="Times New Roman" pitchFamily="18" charset="0"/>
              </a:rPr>
              <a:t>F.</a:t>
            </a:r>
          </a:p>
          <a:p>
            <a:r>
              <a:rPr lang="es-ES" sz="2800" b="1" i="1" dirty="0">
                <a:solidFill>
                  <a:srgbClr val="00B0F0"/>
                </a:solidFill>
                <a:latin typeface="Times New Roman" pitchFamily="18" charset="0"/>
                <a:cs typeface="Times New Roman" pitchFamily="18" charset="0"/>
              </a:rPr>
              <a:t> </a:t>
            </a:r>
            <a:r>
              <a:rPr lang="es-ES" sz="2800" b="1" i="1" dirty="0" smtClean="0">
                <a:solidFill>
                  <a:srgbClr val="00B0F0"/>
                </a:solidFill>
                <a:latin typeface="Times New Roman" pitchFamily="18" charset="0"/>
                <a:cs typeface="Times New Roman" pitchFamily="18" charset="0"/>
              </a:rPr>
              <a:t>                    </a:t>
            </a:r>
          </a:p>
          <a:p>
            <a:r>
              <a:rPr lang="es-ES" sz="2800" b="1" i="1" dirty="0">
                <a:solidFill>
                  <a:srgbClr val="00B0F0"/>
                </a:solidFill>
                <a:latin typeface="Times New Roman" pitchFamily="18" charset="0"/>
                <a:cs typeface="Times New Roman" pitchFamily="18" charset="0"/>
              </a:rPr>
              <a:t> </a:t>
            </a:r>
            <a:r>
              <a:rPr lang="es-ES" sz="2800" b="1" i="1" dirty="0" smtClean="0">
                <a:solidFill>
                  <a:srgbClr val="00B0F0"/>
                </a:solidFill>
                <a:latin typeface="Times New Roman" pitchFamily="18" charset="0"/>
                <a:cs typeface="Times New Roman" pitchFamily="18" charset="0"/>
              </a:rPr>
              <a:t>                                            </a:t>
            </a:r>
          </a:p>
          <a:p>
            <a:endParaRPr lang="es-ES" sz="2800" b="1" i="1" dirty="0">
              <a:solidFill>
                <a:srgbClr val="00B0F0"/>
              </a:solidFill>
              <a:latin typeface="Times New Roman" pitchFamily="18" charset="0"/>
              <a:cs typeface="Times New Roman" pitchFamily="18" charset="0"/>
            </a:endParaRPr>
          </a:p>
          <a:p>
            <a:endParaRPr lang="es-ES" sz="2800" b="1" i="1" dirty="0" smtClean="0">
              <a:solidFill>
                <a:srgbClr val="00B0F0"/>
              </a:solidFill>
              <a:latin typeface="Times New Roman" pitchFamily="18" charset="0"/>
              <a:cs typeface="Times New Roman" pitchFamily="18" charset="0"/>
            </a:endParaRPr>
          </a:p>
          <a:p>
            <a:r>
              <a:rPr lang="es-ES" sz="2800" b="1" i="1" dirty="0">
                <a:solidFill>
                  <a:srgbClr val="00B0F0"/>
                </a:solidFill>
                <a:latin typeface="Times New Roman" pitchFamily="18" charset="0"/>
                <a:cs typeface="Times New Roman" pitchFamily="18" charset="0"/>
              </a:rPr>
              <a:t> </a:t>
            </a:r>
            <a:r>
              <a:rPr lang="es-ES" sz="2800" b="1" i="1" dirty="0" smtClean="0">
                <a:solidFill>
                  <a:srgbClr val="00B0F0"/>
                </a:solidFill>
                <a:latin typeface="Times New Roman" pitchFamily="18" charset="0"/>
                <a:cs typeface="Times New Roman" pitchFamily="18" charset="0"/>
              </a:rPr>
              <a:t>                                        </a:t>
            </a:r>
            <a:r>
              <a:rPr lang="es-ES" sz="2800" b="1" i="1" dirty="0" smtClean="0">
                <a:latin typeface="Times New Roman" pitchFamily="18" charset="0"/>
                <a:cs typeface="Times New Roman" pitchFamily="18" charset="0"/>
              </a:rPr>
              <a:t>Algebra</a:t>
            </a:r>
          </a:p>
          <a:p>
            <a:r>
              <a:rPr lang="es-ES" sz="2800" b="1" i="1" dirty="0">
                <a:solidFill>
                  <a:srgbClr val="00B0F0"/>
                </a:solidFill>
                <a:latin typeface="Times New Roman" pitchFamily="18" charset="0"/>
                <a:cs typeface="Times New Roman" pitchFamily="18" charset="0"/>
              </a:rPr>
              <a:t> </a:t>
            </a:r>
            <a:r>
              <a:rPr lang="es-ES" sz="2800" b="1" i="1" dirty="0" smtClean="0">
                <a:solidFill>
                  <a:srgbClr val="00B0F0"/>
                </a:solidFill>
                <a:latin typeface="Times New Roman" pitchFamily="18" charset="0"/>
                <a:cs typeface="Times New Roman" pitchFamily="18" charset="0"/>
              </a:rPr>
              <a:t>                                       </a:t>
            </a:r>
            <a:r>
              <a:rPr lang="es-ES" sz="2800" b="1" i="1" dirty="0" smtClean="0">
                <a:solidFill>
                  <a:schemeClr val="tx1">
                    <a:lumMod val="95000"/>
                    <a:lumOff val="5000"/>
                  </a:schemeClr>
                </a:solidFill>
                <a:latin typeface="Times New Roman" pitchFamily="18" charset="0"/>
                <a:cs typeface="Times New Roman" pitchFamily="18" charset="0"/>
              </a:rPr>
              <a:t>Octavo B</a:t>
            </a:r>
          </a:p>
          <a:p>
            <a:r>
              <a:rPr lang="es-ES" sz="2800" b="1" i="1" dirty="0" smtClean="0">
                <a:solidFill>
                  <a:schemeClr val="tx1">
                    <a:lumMod val="95000"/>
                    <a:lumOff val="5000"/>
                  </a:schemeClr>
                </a:solidFill>
                <a:latin typeface="Times New Roman" pitchFamily="18" charset="0"/>
                <a:cs typeface="Times New Roman" pitchFamily="18" charset="0"/>
              </a:rPr>
              <a:t>                                            2012 </a:t>
            </a:r>
          </a:p>
          <a:p>
            <a:endParaRPr lang="es-ES" sz="2800" b="1" i="1" dirty="0">
              <a:solidFill>
                <a:srgbClr val="00B0F0"/>
              </a:solidFill>
              <a:latin typeface="Times New Roman" pitchFamily="18" charset="0"/>
              <a:cs typeface="Times New Roman" pitchFamily="18" charset="0"/>
            </a:endParaRPr>
          </a:p>
          <a:p>
            <a:r>
              <a:rPr lang="es-ES" sz="2800" b="1" i="1" dirty="0" smtClean="0">
                <a:solidFill>
                  <a:srgbClr val="00B0F0"/>
                </a:solidFill>
                <a:latin typeface="Times New Roman" pitchFamily="18" charset="0"/>
                <a:cs typeface="Times New Roman" pitchFamily="18" charset="0"/>
              </a:rPr>
              <a:t>                                          </a:t>
            </a:r>
            <a:endParaRPr lang="es-ES" sz="2800" b="1" i="1" dirty="0">
              <a:solidFill>
                <a:srgbClr val="00B0F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071538" y="0"/>
            <a:ext cx="7772400" cy="914400"/>
          </a:xfrm>
        </p:spPr>
        <p:txBody>
          <a:bodyPr>
            <a:noAutofit/>
          </a:bodyPr>
          <a:lstStyle/>
          <a:p>
            <a:r>
              <a:rPr lang="es-ES" sz="4900" b="1" i="1" dirty="0" smtClean="0">
                <a:solidFill>
                  <a:srgbClr val="FF0066"/>
                </a:solidFill>
                <a:latin typeface="Times New Roman" pitchFamily="18" charset="0"/>
                <a:cs typeface="Times New Roman" pitchFamily="18" charset="0"/>
              </a:rPr>
              <a:t>Composición de movimientos: traslación y rotación</a:t>
            </a:r>
            <a:endParaRPr lang="es-ES" sz="4900" b="1" i="1"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a:xfrm>
            <a:off x="457200" y="1600201"/>
            <a:ext cx="8229600" cy="3257560"/>
          </a:xfrm>
        </p:spPr>
        <p:txBody>
          <a:bodyPr>
            <a:normAutofit fontScale="47500" lnSpcReduction="20000"/>
          </a:bodyPr>
          <a:lstStyle/>
          <a:p>
            <a:r>
              <a:rPr lang="es-ES" dirty="0" smtClean="0"/>
              <a:t>Movimiento general de un sólido rígido</a:t>
            </a:r>
          </a:p>
          <a:p>
            <a:endParaRPr lang="es-ES" dirty="0" smtClean="0"/>
          </a:p>
          <a:p>
            <a:r>
              <a:rPr lang="es-ES" dirty="0" smtClean="0"/>
              <a:t>En esta página, se describe el movimiento general de un sólido rígido respecto a un observador inercial O. Un sólido fijo se caracteriza por ser indeformable, las posiciones relativas de los puntos del sólido se mantienen fijas aunque se apliquen fuerzas al mismo.</a:t>
            </a:r>
          </a:p>
          <a:p>
            <a:endParaRPr lang="es-ES" dirty="0" smtClean="0"/>
          </a:p>
          <a:p>
            <a:r>
              <a:rPr lang="es-ES" dirty="0" smtClean="0"/>
              <a:t>En la figura vemos que la posición del punto P del sólido es</a:t>
            </a:r>
          </a:p>
          <a:p>
            <a:endParaRPr lang="es-ES" dirty="0" smtClean="0"/>
          </a:p>
          <a:p>
            <a:r>
              <a:rPr lang="es-ES" dirty="0" err="1" smtClean="0"/>
              <a:t>rP</a:t>
            </a:r>
            <a:r>
              <a:rPr lang="es-ES" dirty="0" smtClean="0"/>
              <a:t>=</a:t>
            </a:r>
            <a:r>
              <a:rPr lang="es-ES" dirty="0" err="1" smtClean="0"/>
              <a:t>rc+R</a:t>
            </a:r>
            <a:endParaRPr lang="es-ES" dirty="0" smtClean="0"/>
          </a:p>
          <a:p>
            <a:endParaRPr lang="es-ES" dirty="0" smtClean="0"/>
          </a:p>
          <a:p>
            <a:r>
              <a:rPr lang="es-ES" dirty="0" smtClean="0"/>
              <a:t>Donde C se refiere al centro de masas del sólido. El vector R que va del centro de masas al punto P es un vector cuyo módulo es constante.</a:t>
            </a:r>
          </a:p>
          <a:p>
            <a:r>
              <a:rPr lang="es-ES" dirty="0" smtClean="0"/>
              <a:t>Derivando la expresión anterior respecto del tiempo obtenemos</a:t>
            </a:r>
            <a:endParaRPr lang="es-ES" dirty="0"/>
          </a:p>
        </p:txBody>
      </p:sp>
      <p:pic>
        <p:nvPicPr>
          <p:cNvPr id="21506" name="Picture 2" descr="general.gif (2282 bytes)"/>
          <p:cNvPicPr>
            <a:picLocks noChangeAspect="1" noChangeArrowheads="1"/>
          </p:cNvPicPr>
          <p:nvPr/>
        </p:nvPicPr>
        <p:blipFill>
          <a:blip r:embed="rId2"/>
          <a:srcRect/>
          <a:stretch>
            <a:fillRect/>
          </a:stretch>
        </p:blipFill>
        <p:spPr bwMode="auto">
          <a:xfrm>
            <a:off x="1357290" y="4714884"/>
            <a:ext cx="3643338" cy="2009396"/>
          </a:xfrm>
          <a:prstGeom prst="rect">
            <a:avLst/>
          </a:prstGeom>
          <a:noFill/>
        </p:spPr>
      </p:pic>
      <p:pic>
        <p:nvPicPr>
          <p:cNvPr id="21508" name="Picture 4" descr="http://www.sc.ehu.es/sbweb/fisica/solido/rodar/Image1083.gif"/>
          <p:cNvPicPr>
            <a:picLocks noChangeAspect="1" noChangeArrowheads="1"/>
          </p:cNvPicPr>
          <p:nvPr/>
        </p:nvPicPr>
        <p:blipFill>
          <a:blip r:embed="rId3"/>
          <a:srcRect/>
          <a:stretch>
            <a:fillRect/>
          </a:stretch>
        </p:blipFill>
        <p:spPr bwMode="auto">
          <a:xfrm>
            <a:off x="6072198" y="4857760"/>
            <a:ext cx="2100052" cy="1271593"/>
          </a:xfrm>
          <a:prstGeom prst="rect">
            <a:avLst/>
          </a:prstGeom>
          <a:noFill/>
        </p:spPr>
      </p:pic>
      <p:sp>
        <p:nvSpPr>
          <p:cNvPr id="6" name="5 Rectángulo"/>
          <p:cNvSpPr/>
          <p:nvPr/>
        </p:nvSpPr>
        <p:spPr>
          <a:xfrm>
            <a:off x="8001024" y="6215082"/>
            <a:ext cx="827471" cy="369332"/>
          </a:xfrm>
          <a:prstGeom prst="rect">
            <a:avLst/>
          </a:prstGeom>
        </p:spPr>
        <p:txBody>
          <a:bodyPr wrap="none">
            <a:spAutoFit/>
          </a:bodyPr>
          <a:lstStyle/>
          <a:p>
            <a:r>
              <a:rPr lang="es-ES" dirty="0" smtClean="0">
                <a:hlinkClick r:id="rId4" action="ppaction://hlinksldjump"/>
              </a:rPr>
              <a:t>INDICE</a:t>
            </a:r>
            <a:endParaRPr lang="es-E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r>
              <a:rPr lang="es-ES" sz="4900" b="1" i="1" dirty="0" smtClean="0">
                <a:solidFill>
                  <a:srgbClr val="FF0066"/>
                </a:solidFill>
                <a:latin typeface="Times New Roman" pitchFamily="18" charset="0"/>
                <a:cs typeface="Times New Roman" pitchFamily="18" charset="0"/>
              </a:rPr>
              <a:t>Movimiento de rodar sin deslizar</a:t>
            </a:r>
            <a:endParaRPr lang="es-ES" sz="4900" b="1" i="1"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a:xfrm>
            <a:off x="457200" y="1600201"/>
            <a:ext cx="8229600" cy="1543048"/>
          </a:xfrm>
        </p:spPr>
        <p:txBody>
          <a:bodyPr>
            <a:normAutofit/>
          </a:bodyPr>
          <a:lstStyle/>
          <a:p>
            <a:r>
              <a:rPr lang="es-ES" sz="1800" dirty="0" smtClean="0"/>
              <a:t>El movimiento general de un sólido rígido, es la composición de un movimiento de traslación del centro de masa y de un movimiento de rotación alrededor de un eje que pasa por el centro de masa. En el movimiento de rodar sin deslizar, la rueda se traslada a la vez que gira.</a:t>
            </a:r>
          </a:p>
          <a:p>
            <a:endParaRPr lang="es-ES" sz="1800" dirty="0"/>
          </a:p>
        </p:txBody>
      </p:sp>
      <p:pic>
        <p:nvPicPr>
          <p:cNvPr id="23554" name="Picture 2" descr="http://www.sc.ehu.es/sbweb/fisica/solido/rodar/general1.gif"/>
          <p:cNvPicPr>
            <a:picLocks noChangeAspect="1" noChangeArrowheads="1"/>
          </p:cNvPicPr>
          <p:nvPr/>
        </p:nvPicPr>
        <p:blipFill>
          <a:blip r:embed="rId2"/>
          <a:srcRect/>
          <a:stretch>
            <a:fillRect/>
          </a:stretch>
        </p:blipFill>
        <p:spPr bwMode="auto">
          <a:xfrm>
            <a:off x="928662" y="2857496"/>
            <a:ext cx="3905250" cy="1866901"/>
          </a:xfrm>
          <a:prstGeom prst="rect">
            <a:avLst/>
          </a:prstGeom>
          <a:noFill/>
        </p:spPr>
      </p:pic>
      <p:sp>
        <p:nvSpPr>
          <p:cNvPr id="6" name="5 Rectángulo"/>
          <p:cNvSpPr/>
          <p:nvPr/>
        </p:nvSpPr>
        <p:spPr>
          <a:xfrm>
            <a:off x="0" y="4857761"/>
            <a:ext cx="9144000" cy="1754326"/>
          </a:xfrm>
          <a:prstGeom prst="rect">
            <a:avLst/>
          </a:prstGeom>
        </p:spPr>
        <p:txBody>
          <a:bodyPr wrap="square">
            <a:spAutoFit/>
          </a:bodyPr>
          <a:lstStyle/>
          <a:p>
            <a:r>
              <a:rPr lang="es-ES" dirty="0" smtClean="0"/>
              <a:t>En el movimiento de traslación, todos los puntos del sólido se mueven en trayectorias paralelas. La velocidad de un punto del sólido es la misma que la velocidad del centro de masas.</a:t>
            </a:r>
            <a:endParaRPr lang="es-ES" dirty="0"/>
          </a:p>
          <a:p>
            <a:endParaRPr lang="es-ES" dirty="0" smtClean="0"/>
          </a:p>
          <a:p>
            <a:r>
              <a:rPr lang="es-ES" dirty="0" smtClean="0"/>
              <a:t>En el movimiento de rotación alrededor de un eje que pasa por el centro de masas, la velocidad de un punto del sólido es proporcional la radio de la circunferencia que describe, y su dirección es tangente a dicha circunferencia.</a:t>
            </a:r>
            <a:endParaRPr lang="es-ES" dirty="0"/>
          </a:p>
        </p:txBody>
      </p:sp>
      <p:sp>
        <p:nvSpPr>
          <p:cNvPr id="7" name="6 Rectángulo"/>
          <p:cNvSpPr/>
          <p:nvPr/>
        </p:nvSpPr>
        <p:spPr>
          <a:xfrm>
            <a:off x="8143900" y="6357958"/>
            <a:ext cx="827471" cy="369332"/>
          </a:xfrm>
          <a:prstGeom prst="rect">
            <a:avLst/>
          </a:prstGeom>
        </p:spPr>
        <p:txBody>
          <a:bodyPr wrap="none">
            <a:spAutoFit/>
          </a:bodyPr>
          <a:lstStyle/>
          <a:p>
            <a:r>
              <a:rPr lang="es-ES" dirty="0" smtClean="0">
                <a:hlinkClick r:id="rId3" action="ppaction://hlinksldjump"/>
              </a:rPr>
              <a:t>INDICE</a:t>
            </a:r>
            <a:endParaRPr lang="es-E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4900" b="1" i="1" dirty="0" smtClean="0">
                <a:solidFill>
                  <a:srgbClr val="FF0066"/>
                </a:solidFill>
                <a:latin typeface="Times New Roman" pitchFamily="18" charset="0"/>
                <a:cs typeface="Times New Roman" pitchFamily="18" charset="0"/>
              </a:rPr>
              <a:t>Artista</a:t>
            </a:r>
            <a:endParaRPr lang="es-ES" sz="4900" b="1" i="1"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a:xfrm>
            <a:off x="4100506" y="1571612"/>
            <a:ext cx="5043494" cy="4525963"/>
          </a:xfrm>
        </p:spPr>
        <p:txBody>
          <a:bodyPr>
            <a:normAutofit fontScale="70000" lnSpcReduction="20000"/>
          </a:bodyPr>
          <a:lstStyle/>
          <a:p>
            <a:r>
              <a:rPr lang="es-ES" dirty="0" err="1" smtClean="0"/>
              <a:t>Maurits</a:t>
            </a:r>
            <a:r>
              <a:rPr lang="es-ES" dirty="0" smtClean="0"/>
              <a:t> </a:t>
            </a:r>
            <a:r>
              <a:rPr lang="es-ES" dirty="0" err="1" smtClean="0"/>
              <a:t>Cornelis</a:t>
            </a:r>
            <a:r>
              <a:rPr lang="es-ES" dirty="0" smtClean="0"/>
              <a:t> </a:t>
            </a:r>
            <a:r>
              <a:rPr lang="es-ES" dirty="0" err="1" smtClean="0"/>
              <a:t>Escher</a:t>
            </a:r>
            <a:endParaRPr lang="es-ES" dirty="0"/>
          </a:p>
          <a:p>
            <a:r>
              <a:rPr lang="es-ES" dirty="0" smtClean="0"/>
              <a:t> más conocido como M. C. </a:t>
            </a:r>
            <a:r>
              <a:rPr lang="es-ES" dirty="0" err="1" smtClean="0"/>
              <a:t>Escher</a:t>
            </a:r>
            <a:r>
              <a:rPr lang="es-ES" dirty="0" smtClean="0"/>
              <a:t>, artista holandés, conocido por sus grabados en madera, xilografías y litografías que tratan sobre figuras imposibles, teselados y mundos imaginarios.</a:t>
            </a:r>
          </a:p>
          <a:p>
            <a:r>
              <a:rPr lang="es-ES" dirty="0" smtClean="0"/>
              <a:t>Su obra experimenta con diversos métodos de representar (en dibujos de 2 ó 3 dimensiones) espacios paradójicos que desafían a los modos habituales de representación.</a:t>
            </a:r>
          </a:p>
          <a:p>
            <a:r>
              <a:rPr lang="es-ES" dirty="0" smtClean="0"/>
              <a:t>La obra de </a:t>
            </a:r>
            <a:r>
              <a:rPr lang="es-ES" dirty="0" err="1" smtClean="0"/>
              <a:t>Maurits</a:t>
            </a:r>
            <a:r>
              <a:rPr lang="es-ES" dirty="0" smtClean="0"/>
              <a:t> </a:t>
            </a:r>
            <a:r>
              <a:rPr lang="es-ES" dirty="0" err="1" smtClean="0"/>
              <a:t>Cornelis</a:t>
            </a:r>
            <a:r>
              <a:rPr lang="es-ES" dirty="0" smtClean="0"/>
              <a:t> </a:t>
            </a:r>
            <a:r>
              <a:rPr lang="es-ES" dirty="0" err="1" smtClean="0"/>
              <a:t>Escher</a:t>
            </a:r>
            <a:r>
              <a:rPr lang="es-ES" dirty="0" smtClean="0"/>
              <a:t> ha interesado a muchos matemáticos.</a:t>
            </a:r>
            <a:endParaRPr lang="es-ES" dirty="0"/>
          </a:p>
        </p:txBody>
      </p:sp>
      <p:sp>
        <p:nvSpPr>
          <p:cNvPr id="4" name="3 Rectángulo"/>
          <p:cNvSpPr/>
          <p:nvPr/>
        </p:nvSpPr>
        <p:spPr>
          <a:xfrm>
            <a:off x="8001024" y="6286520"/>
            <a:ext cx="827471" cy="369332"/>
          </a:xfrm>
          <a:prstGeom prst="rect">
            <a:avLst/>
          </a:prstGeom>
        </p:spPr>
        <p:txBody>
          <a:bodyPr wrap="none">
            <a:spAutoFit/>
          </a:bodyPr>
          <a:lstStyle/>
          <a:p>
            <a:r>
              <a:rPr lang="es-ES" dirty="0" smtClean="0">
                <a:hlinkClick r:id="rId2" action="ppaction://hlinksldjump"/>
              </a:rPr>
              <a:t>INDICE</a:t>
            </a:r>
            <a:endParaRPr lang="es-ES" dirty="0"/>
          </a:p>
        </p:txBody>
      </p:sp>
      <p:pic>
        <p:nvPicPr>
          <p:cNvPr id="27650" name="Picture 2" descr="http://3.bp.blogspot.com/-FVouS8-gU6Y/TgEKZkAFO2I/AAAAAAAABXA/6HBX25sLCOg/s1600/Maurits+Cornelis+Escher+1.jpg"/>
          <p:cNvPicPr>
            <a:picLocks noChangeAspect="1" noChangeArrowheads="1"/>
          </p:cNvPicPr>
          <p:nvPr/>
        </p:nvPicPr>
        <p:blipFill>
          <a:blip r:embed="rId3"/>
          <a:srcRect/>
          <a:stretch>
            <a:fillRect/>
          </a:stretch>
        </p:blipFill>
        <p:spPr bwMode="auto">
          <a:xfrm>
            <a:off x="214282" y="1785926"/>
            <a:ext cx="3754485" cy="331467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a:solidFill>
                  <a:srgbClr val="FF0066"/>
                </a:solidFill>
                <a:latin typeface="Times New Roman" pitchFamily="18" charset="0"/>
                <a:cs typeface="Times New Roman" pitchFamily="18" charset="0"/>
              </a:rPr>
              <a:t>B</a:t>
            </a:r>
            <a:r>
              <a:rPr lang="es-ES" dirty="0" err="1" smtClean="0">
                <a:solidFill>
                  <a:srgbClr val="FF0066"/>
                </a:solidFill>
                <a:latin typeface="Times New Roman" pitchFamily="18" charset="0"/>
                <a:cs typeface="Times New Roman" pitchFamily="18" charset="0"/>
              </a:rPr>
              <a:t>iografia</a:t>
            </a:r>
            <a:endParaRPr lang="es-ES"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a:xfrm>
            <a:off x="0" y="1285860"/>
            <a:ext cx="9144000" cy="5572140"/>
          </a:xfrm>
        </p:spPr>
        <p:txBody>
          <a:bodyPr>
            <a:normAutofit fontScale="47500" lnSpcReduction="20000"/>
          </a:bodyPr>
          <a:lstStyle/>
          <a:p>
            <a:pPr algn="just"/>
            <a:r>
              <a:rPr lang="es-ES" dirty="0" smtClean="0"/>
              <a:t>No fue precisamente un estudiante brillante, y sólo llegó a destacar en las clases de dibujo. En 1919 y bajo presión paterna empieza los estudios de arquitectura en la Escuela de Arquitectura y Artes Decorativas de Haarlem, estudios que abandonó poco después para pasar como discípulo de un profesor de artes gráficas, </a:t>
            </a:r>
            <a:r>
              <a:rPr lang="es-ES" dirty="0" err="1" smtClean="0"/>
              <a:t>Jessurum</a:t>
            </a:r>
            <a:r>
              <a:rPr lang="es-ES" dirty="0" smtClean="0"/>
              <a:t> de </a:t>
            </a:r>
            <a:r>
              <a:rPr lang="es-ES" dirty="0" err="1" smtClean="0"/>
              <a:t>Mesquitas</a:t>
            </a:r>
            <a:r>
              <a:rPr lang="es-ES" dirty="0" smtClean="0"/>
              <a:t>. Adquirió unos buenos conocimientos básicos de dibujo, y destacó sobremanera en la técnica de grabado en madera, la cual llegó a dominar con gran maestría.</a:t>
            </a:r>
          </a:p>
          <a:p>
            <a:pPr algn="just"/>
            <a:r>
              <a:rPr lang="es-ES" dirty="0" smtClean="0"/>
              <a:t>Entre 1922 y 1935 se traslada a Italia donde realiza diversos bocetos y grabados principalmente de temas paisajistas . Añora el sur de Italia y lo frecuenta repetidas veces. También viaja a España, y en particular a Granada. Visita dos veces la Alhambra, la segunda vez de forma más detenida, copiando numerosos motivos ornamentales. Lo que aprendió allí tendría fuertes influencias en muchos de sus trabajos, especialmente en los relacionados con la partición regular del plano y el uso de patrones que rellenan el espacio sin dejar ningún hueco.</a:t>
            </a:r>
          </a:p>
          <a:p>
            <a:pPr algn="just"/>
            <a:r>
              <a:rPr lang="es-ES" dirty="0" smtClean="0"/>
              <a:t>En 1941 se muda a </a:t>
            </a:r>
            <a:r>
              <a:rPr lang="es-ES" dirty="0" err="1" smtClean="0"/>
              <a:t>Baarn</a:t>
            </a:r>
            <a:r>
              <a:rPr lang="es-ES" dirty="0" smtClean="0"/>
              <a:t>, Países Bajos, después de una estancia difícil en Bélgica .</a:t>
            </a:r>
          </a:p>
          <a:p>
            <a:pPr algn="just"/>
            <a:r>
              <a:rPr lang="es-ES" dirty="0" smtClean="0"/>
              <a:t> Hasta 1951 vivió básicamente dependiendo económicamente de sus padres. A partir de entonces fue cuando comenzó a vender sus grabados y obtener un buen dinero por ellos. Esto le permitió vivir sus últimos años con una economía personal excelente. También hizo por encargo diseños de sellos, portadas de libros, y algunas esculturas en marfil y madera. En cierto modo le resulta gratificante y a la vez fácil, y se admiraba de tener en su taller una especie de «máquina de fabricar billetes» reproduciendo sus propias obras. Normalmente no usaba elementos de obras anteriores en las nuevas, excepto en los encargos especiales. Hacía, por ejemplo, esculturas en madera basadas en algunos de sus dibujos, y para algunas peticiones especiales reciclaba parte de las ideas y elementos de obras anteriores.</a:t>
            </a:r>
          </a:p>
          <a:p>
            <a:pPr algn="just"/>
            <a:r>
              <a:rPr lang="es-ES" dirty="0" smtClean="0"/>
              <a:t>En 1970 se traslada a la Casa Rosa </a:t>
            </a:r>
            <a:r>
              <a:rPr lang="es-ES" dirty="0" err="1" smtClean="0"/>
              <a:t>Spier</a:t>
            </a:r>
            <a:r>
              <a:rPr lang="es-ES" dirty="0" smtClean="0"/>
              <a:t> de </a:t>
            </a:r>
            <a:r>
              <a:rPr lang="es-ES" dirty="0" err="1" smtClean="0"/>
              <a:t>Laren</a:t>
            </a:r>
            <a:r>
              <a:rPr lang="es-ES" dirty="0" smtClean="0"/>
              <a:t>, al norte de los Países Bajos, donde los artistas podían tener estudio propio. En esa ciudad fallece dos años más tarde, el 27 de marzo de 1972 a la edad de 74 años.</a:t>
            </a:r>
            <a:endParaRPr lang="es-ES" dirty="0"/>
          </a:p>
        </p:txBody>
      </p:sp>
      <p:sp>
        <p:nvSpPr>
          <p:cNvPr id="4" name="3 Rectángulo"/>
          <p:cNvSpPr/>
          <p:nvPr/>
        </p:nvSpPr>
        <p:spPr>
          <a:xfrm>
            <a:off x="8072462" y="6215082"/>
            <a:ext cx="827471" cy="369332"/>
          </a:xfrm>
          <a:prstGeom prst="rect">
            <a:avLst/>
          </a:prstGeom>
        </p:spPr>
        <p:txBody>
          <a:bodyPr wrap="none">
            <a:spAutoFit/>
          </a:bodyPr>
          <a:lstStyle/>
          <a:p>
            <a:r>
              <a:rPr lang="es-ES" dirty="0" smtClean="0">
                <a:hlinkClick r:id="rId2" action="ppaction://hlinksldjump"/>
              </a:rPr>
              <a:t>INDICE</a:t>
            </a:r>
            <a:endParaRPr lang="es-E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14400" y="285728"/>
            <a:ext cx="8229600" cy="1143000"/>
          </a:xfrm>
        </p:spPr>
        <p:txBody>
          <a:bodyPr>
            <a:normAutofit/>
          </a:bodyPr>
          <a:lstStyle/>
          <a:p>
            <a:r>
              <a:rPr lang="es-ES" sz="4800" dirty="0" smtClean="0">
                <a:solidFill>
                  <a:srgbClr val="FF0066"/>
                </a:solidFill>
                <a:latin typeface="Times New Roman" pitchFamily="18" charset="0"/>
                <a:cs typeface="Times New Roman" pitchFamily="18" charset="0"/>
              </a:rPr>
              <a:t>Obra</a:t>
            </a:r>
            <a:endParaRPr lang="es-ES" sz="4800"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a:xfrm>
            <a:off x="4071934" y="1214422"/>
            <a:ext cx="4614866" cy="5643578"/>
          </a:xfrm>
        </p:spPr>
        <p:txBody>
          <a:bodyPr>
            <a:normAutofit fontScale="47500" lnSpcReduction="20000"/>
          </a:bodyPr>
          <a:lstStyle/>
          <a:p>
            <a:r>
              <a:rPr lang="es-ES" dirty="0" smtClean="0"/>
              <a:t>A lo largo de su carrera realizó más de 400 litografías y grabados en madera, y también unos 2.000 dibujos y borradores. De muchos existen decenas de reproducciones, cientos e incluso miles de otros. Al final de su carrera destruyó algunas de las planchas para que no se realizaran más reproducciones de originales. También existen estudios y borradores de muchas de sus obras, en ocasiones también varias versiones de algunas de ellas. Muchas de su obras se vendieron masivamente poco después de su muerte y están esparcidas por el mundo. Un grupo importante está expuesto de forma permanente en el Museo </a:t>
            </a:r>
            <a:r>
              <a:rPr lang="es-ES" dirty="0" err="1" smtClean="0"/>
              <a:t>Escher</a:t>
            </a:r>
            <a:r>
              <a:rPr lang="es-ES" dirty="0" smtClean="0"/>
              <a:t> en La Haya, Holanda.</a:t>
            </a:r>
          </a:p>
          <a:p>
            <a:r>
              <a:rPr lang="es-ES" dirty="0" smtClean="0"/>
              <a:t>Como artista, M.C. </a:t>
            </a:r>
            <a:r>
              <a:rPr lang="es-ES" dirty="0" err="1" smtClean="0"/>
              <a:t>Escher</a:t>
            </a:r>
            <a:r>
              <a:rPr lang="es-ES" dirty="0" smtClean="0"/>
              <a:t> resulta difícil de clasificar. Se han hecho múltiples interpretaciones de sus obras, pero la realidad es que </a:t>
            </a:r>
            <a:r>
              <a:rPr lang="es-ES" dirty="0" err="1" smtClean="0"/>
              <a:t>Escher</a:t>
            </a:r>
            <a:r>
              <a:rPr lang="es-ES" dirty="0" smtClean="0"/>
              <a:t> no tenía grandes </a:t>
            </a:r>
            <a:r>
              <a:rPr lang="es-ES" dirty="0" err="1" smtClean="0"/>
              <a:t>prentensiones</a:t>
            </a:r>
            <a:r>
              <a:rPr lang="es-ES" dirty="0" smtClean="0"/>
              <a:t> ni mensajes que transmitir, sino que básicamente plasmaba lo que le gustaba. No basaba su trabajo en los sentimientos, como otros artistas, sino simplemente en situaciones, soluciones a problemas, juegos visuales y guiños al espectador. Visiones, en ocasiones, que le sobrevenían por las noches, que pasaban por su imaginación y que creía merecedoras de ser plasmadas en sus cuadros.</a:t>
            </a:r>
          </a:p>
          <a:p>
            <a:endParaRPr lang="es-ES" dirty="0"/>
          </a:p>
        </p:txBody>
      </p:sp>
      <p:pic>
        <p:nvPicPr>
          <p:cNvPr id="24578" name="Picture 2" descr="http://2.bp.blogspot.com/_cLaxAyUwXo0/SfnXqYcxN1I/AAAAAAAAB8A/tNtJ14pKtBg/s400/escher2.jpg"/>
          <p:cNvPicPr>
            <a:picLocks noChangeAspect="1" noChangeArrowheads="1"/>
          </p:cNvPicPr>
          <p:nvPr/>
        </p:nvPicPr>
        <p:blipFill>
          <a:blip r:embed="rId2"/>
          <a:srcRect/>
          <a:stretch>
            <a:fillRect/>
          </a:stretch>
        </p:blipFill>
        <p:spPr bwMode="auto">
          <a:xfrm>
            <a:off x="357158" y="2643182"/>
            <a:ext cx="3857652" cy="1928826"/>
          </a:xfrm>
          <a:prstGeom prst="rect">
            <a:avLst/>
          </a:prstGeom>
          <a:noFill/>
        </p:spPr>
      </p:pic>
      <p:sp>
        <p:nvSpPr>
          <p:cNvPr id="5" name="4 Rectángulo"/>
          <p:cNvSpPr/>
          <p:nvPr/>
        </p:nvSpPr>
        <p:spPr>
          <a:xfrm>
            <a:off x="8072462" y="6286520"/>
            <a:ext cx="827471" cy="369332"/>
          </a:xfrm>
          <a:prstGeom prst="rect">
            <a:avLst/>
          </a:prstGeom>
        </p:spPr>
        <p:txBody>
          <a:bodyPr wrap="none">
            <a:spAutoFit/>
          </a:bodyPr>
          <a:lstStyle/>
          <a:p>
            <a:r>
              <a:rPr lang="es-ES" dirty="0" smtClean="0">
                <a:hlinkClick r:id="rId3" action="ppaction://hlinksldjump"/>
              </a:rPr>
              <a:t>INDICE</a:t>
            </a:r>
            <a:endParaRPr lang="es-ES" dirty="0"/>
          </a:p>
        </p:txBody>
      </p:sp>
      <p:pic>
        <p:nvPicPr>
          <p:cNvPr id="24580" name="Picture 4" descr="http://mobilelifestyle.mx/site/wp-content/uploads/2011/12/Maurits-Cornelis-Escher-14.jpg"/>
          <p:cNvPicPr>
            <a:picLocks noChangeAspect="1" noChangeArrowheads="1"/>
          </p:cNvPicPr>
          <p:nvPr/>
        </p:nvPicPr>
        <p:blipFill>
          <a:blip r:embed="rId4"/>
          <a:srcRect/>
          <a:stretch>
            <a:fillRect/>
          </a:stretch>
        </p:blipFill>
        <p:spPr bwMode="auto">
          <a:xfrm>
            <a:off x="357158" y="4500570"/>
            <a:ext cx="3886188" cy="2000240"/>
          </a:xfrm>
          <a:prstGeom prst="rect">
            <a:avLst/>
          </a:prstGeom>
          <a:noFill/>
        </p:spPr>
      </p:pic>
      <p:pic>
        <p:nvPicPr>
          <p:cNvPr id="24582" name="Picture 6" descr="http://www.mcescher.com/Gallery/recogn-bmp/LW399.jpg"/>
          <p:cNvPicPr>
            <a:picLocks noChangeAspect="1" noChangeArrowheads="1"/>
          </p:cNvPicPr>
          <p:nvPr/>
        </p:nvPicPr>
        <p:blipFill>
          <a:blip r:embed="rId5"/>
          <a:srcRect/>
          <a:stretch>
            <a:fillRect/>
          </a:stretch>
        </p:blipFill>
        <p:spPr bwMode="auto">
          <a:xfrm>
            <a:off x="357158" y="928671"/>
            <a:ext cx="3854559" cy="1857387"/>
          </a:xfrm>
          <a:prstGeom prst="rect">
            <a:avLst/>
          </a:prstGeom>
          <a:noFill/>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28596" y="214290"/>
            <a:ext cx="8229600" cy="4525963"/>
          </a:xfrm>
        </p:spPr>
        <p:txBody>
          <a:bodyPr>
            <a:normAutofit fontScale="62500" lnSpcReduction="20000"/>
          </a:bodyPr>
          <a:lstStyle/>
          <a:p>
            <a:r>
              <a:rPr lang="es-ES" dirty="0" smtClean="0"/>
              <a:t>El análisis de sus obras, tal y como definió Bruno </a:t>
            </a:r>
            <a:r>
              <a:rPr lang="es-ES" dirty="0" err="1" smtClean="0"/>
              <a:t>Ernst</a:t>
            </a:r>
            <a:r>
              <a:rPr lang="es-ES" dirty="0" smtClean="0"/>
              <a:t>, uno de sus biógrafos y amigo personal, permite clasificarlas básicamente en tres temas y diversas categorías:</a:t>
            </a:r>
          </a:p>
          <a:p>
            <a:r>
              <a:rPr lang="es-ES" dirty="0" smtClean="0"/>
              <a:t>La estructura del espacio – Incluyendo paisajes, compenetración de mundo y cuerpos matemáticos.</a:t>
            </a:r>
          </a:p>
          <a:p>
            <a:r>
              <a:rPr lang="es-ES" dirty="0" smtClean="0"/>
              <a:t>La estructura de la superficie – Metamorfosis, ciclos y aproximaciones al infinito.</a:t>
            </a:r>
          </a:p>
          <a:p>
            <a:r>
              <a:rPr lang="es-ES" dirty="0" smtClean="0"/>
              <a:t>La proyección del espacio tridimensional en el plano – Representación pictórica tradicional, perspectiva y figuras imposibles.</a:t>
            </a:r>
          </a:p>
          <a:p>
            <a:r>
              <a:rPr lang="es-ES" dirty="0" smtClean="0"/>
              <a:t>Las obras más conocidas de </a:t>
            </a:r>
            <a:r>
              <a:rPr lang="es-ES" dirty="0" err="1" smtClean="0"/>
              <a:t>Escher</a:t>
            </a:r>
            <a:r>
              <a:rPr lang="es-ES" dirty="0" smtClean="0"/>
              <a:t> son probablemente las figuras imposibles, seguidas de los ciclos, metamorfosis y, directa o indirectamente, sus diversos trabajos sobre la estructura de la superficie y la partición regular del plano (patrones que rellenan el plano).</a:t>
            </a:r>
          </a:p>
          <a:p>
            <a:endParaRPr lang="es-ES" dirty="0" smtClean="0"/>
          </a:p>
          <a:p>
            <a:endParaRPr lang="es-ES" dirty="0"/>
          </a:p>
          <a:p>
            <a:r>
              <a:rPr lang="es-ES" dirty="0" smtClean="0"/>
              <a:t>Imposible                                  improbable </a:t>
            </a:r>
            <a:endParaRPr lang="es-ES" dirty="0"/>
          </a:p>
          <a:p>
            <a:endParaRPr lang="es-ES" dirty="0"/>
          </a:p>
        </p:txBody>
      </p:sp>
      <p:pic>
        <p:nvPicPr>
          <p:cNvPr id="29698" name="Picture 2" descr="http://upload.wikimedia.org/wikipedia/commons/thumb/a/a2/Tripoutre_mce.jpg/120px-Tripoutre_mce.jpg"/>
          <p:cNvPicPr>
            <a:picLocks noChangeAspect="1" noChangeArrowheads="1"/>
          </p:cNvPicPr>
          <p:nvPr/>
        </p:nvPicPr>
        <p:blipFill>
          <a:blip r:embed="rId2"/>
          <a:srcRect/>
          <a:stretch>
            <a:fillRect/>
          </a:stretch>
        </p:blipFill>
        <p:spPr bwMode="auto">
          <a:xfrm>
            <a:off x="785786" y="4714884"/>
            <a:ext cx="1571636" cy="1178728"/>
          </a:xfrm>
          <a:prstGeom prst="rect">
            <a:avLst/>
          </a:prstGeom>
          <a:noFill/>
        </p:spPr>
      </p:pic>
      <p:pic>
        <p:nvPicPr>
          <p:cNvPr id="29700" name="Picture 4" descr="http://upload.wikimedia.org/wikipedia/commons/thumb/9/92/Tripoutre_mce_solution.jpg/120px-Tripoutre_mce_solution.jpg"/>
          <p:cNvPicPr>
            <a:picLocks noChangeAspect="1" noChangeArrowheads="1"/>
          </p:cNvPicPr>
          <p:nvPr/>
        </p:nvPicPr>
        <p:blipFill>
          <a:blip r:embed="rId3"/>
          <a:srcRect/>
          <a:stretch>
            <a:fillRect/>
          </a:stretch>
        </p:blipFill>
        <p:spPr bwMode="auto">
          <a:xfrm>
            <a:off x="3786182" y="4643446"/>
            <a:ext cx="1643074" cy="1229322"/>
          </a:xfrm>
          <a:prstGeom prst="rect">
            <a:avLst/>
          </a:prstGeom>
          <a:noFill/>
        </p:spPr>
      </p:pic>
      <p:sp>
        <p:nvSpPr>
          <p:cNvPr id="6" name="5 Rectángulo"/>
          <p:cNvSpPr/>
          <p:nvPr/>
        </p:nvSpPr>
        <p:spPr>
          <a:xfrm>
            <a:off x="8001024" y="6215082"/>
            <a:ext cx="827471" cy="369332"/>
          </a:xfrm>
          <a:prstGeom prst="rect">
            <a:avLst/>
          </a:prstGeom>
        </p:spPr>
        <p:txBody>
          <a:bodyPr wrap="none">
            <a:spAutoFit/>
          </a:bodyPr>
          <a:lstStyle/>
          <a:p>
            <a:r>
              <a:rPr lang="es-ES" dirty="0" smtClean="0">
                <a:hlinkClick r:id="rId4" action="ppaction://hlinksldjump"/>
              </a:rPr>
              <a:t>INDICE</a:t>
            </a:r>
            <a:endParaRPr lang="es-E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ES"/>
          </a:p>
        </p:txBody>
      </p:sp>
      <p:sp>
        <p:nvSpPr>
          <p:cNvPr id="3" name="2 Marcador de contenido"/>
          <p:cNvSpPr>
            <a:spLocks noGrp="1"/>
          </p:cNvSpPr>
          <p:nvPr>
            <p:ph idx="1"/>
          </p:nvPr>
        </p:nvSpPr>
        <p:spPr/>
        <p:txBody>
          <a:bodyPr/>
          <a:lstStyle/>
          <a:p>
            <a:pPr>
              <a:buNone/>
            </a:pPr>
            <a:endParaRPr lang="es-ES" dirty="0"/>
          </a:p>
        </p:txBody>
      </p:sp>
      <p:pic>
        <p:nvPicPr>
          <p:cNvPr id="32770" name="Picture 2" descr="https://encrypted-tbn2.google.com/images?q=tbn:ANd9GcTwn_rbhmq7brFnzmbvFf4ktLv0NrZoKmKTEZhs9muZx_dSPFCC"/>
          <p:cNvPicPr>
            <a:picLocks noChangeAspect="1" noChangeArrowheads="1"/>
          </p:cNvPicPr>
          <p:nvPr/>
        </p:nvPicPr>
        <p:blipFill>
          <a:blip r:embed="rId2"/>
          <a:srcRect/>
          <a:stretch>
            <a:fillRect/>
          </a:stretch>
        </p:blipFill>
        <p:spPr bwMode="auto">
          <a:xfrm>
            <a:off x="357158" y="214290"/>
            <a:ext cx="3214710" cy="4143404"/>
          </a:xfrm>
          <a:prstGeom prst="rect">
            <a:avLst/>
          </a:prstGeom>
          <a:noFill/>
        </p:spPr>
      </p:pic>
      <p:pic>
        <p:nvPicPr>
          <p:cNvPr id="32772" name="Picture 4" descr="https://encrypted-tbn1.google.com/images?q=tbn:ANd9GcRZXBQ8GkaVZlzSnY6kJjdNci2d6gOJYEEdKFGue4HUAAOVxCWD"/>
          <p:cNvPicPr>
            <a:picLocks noChangeAspect="1" noChangeArrowheads="1"/>
          </p:cNvPicPr>
          <p:nvPr/>
        </p:nvPicPr>
        <p:blipFill>
          <a:blip r:embed="rId3"/>
          <a:srcRect/>
          <a:stretch>
            <a:fillRect/>
          </a:stretch>
        </p:blipFill>
        <p:spPr bwMode="auto">
          <a:xfrm>
            <a:off x="3500430" y="214290"/>
            <a:ext cx="2786082" cy="3214710"/>
          </a:xfrm>
          <a:prstGeom prst="rect">
            <a:avLst/>
          </a:prstGeom>
          <a:noFill/>
        </p:spPr>
      </p:pic>
      <p:pic>
        <p:nvPicPr>
          <p:cNvPr id="32774" name="Picture 6" descr="https://encrypted-tbn3.google.com/images?q=tbn:ANd9GcR3Qq6oZu0rKoDaB0rUCulQFNwPji3Fx_nkQvCr-aaZg6NLK8sHhA"/>
          <p:cNvPicPr>
            <a:picLocks noChangeAspect="1" noChangeArrowheads="1"/>
          </p:cNvPicPr>
          <p:nvPr/>
        </p:nvPicPr>
        <p:blipFill>
          <a:blip r:embed="rId4"/>
          <a:srcRect/>
          <a:stretch>
            <a:fillRect/>
          </a:stretch>
        </p:blipFill>
        <p:spPr bwMode="auto">
          <a:xfrm>
            <a:off x="6286512" y="214290"/>
            <a:ext cx="2376937" cy="3571900"/>
          </a:xfrm>
          <a:prstGeom prst="rect">
            <a:avLst/>
          </a:prstGeom>
          <a:noFill/>
        </p:spPr>
      </p:pic>
      <p:pic>
        <p:nvPicPr>
          <p:cNvPr id="32776" name="Picture 8" descr="https://encrypted-tbn2.google.com/images?q=tbn:ANd9GcRiI2V4fqbo_YcL7TJ8y1IH65xF9Wic2GMaVGGKrPN9-cvFp3fx"/>
          <p:cNvPicPr>
            <a:picLocks noChangeAspect="1" noChangeArrowheads="1"/>
          </p:cNvPicPr>
          <p:nvPr/>
        </p:nvPicPr>
        <p:blipFill>
          <a:blip r:embed="rId5"/>
          <a:srcRect/>
          <a:stretch>
            <a:fillRect/>
          </a:stretch>
        </p:blipFill>
        <p:spPr bwMode="auto">
          <a:xfrm>
            <a:off x="2857488" y="3357563"/>
            <a:ext cx="3500462" cy="3500437"/>
          </a:xfrm>
          <a:prstGeom prst="rect">
            <a:avLst/>
          </a:prstGeom>
          <a:noFill/>
        </p:spPr>
      </p:pic>
      <p:pic>
        <p:nvPicPr>
          <p:cNvPr id="32778" name="Picture 10" descr="http://2.bp.blogspot.com/_HtrcFMy8W04/Sw3A8R1ZhOI/AAAAAAAAALw/FNdZ1WcW8RY/s1600/4.jpg"/>
          <p:cNvPicPr>
            <a:picLocks noChangeAspect="1" noChangeArrowheads="1"/>
          </p:cNvPicPr>
          <p:nvPr/>
        </p:nvPicPr>
        <p:blipFill>
          <a:blip r:embed="rId6"/>
          <a:srcRect/>
          <a:stretch>
            <a:fillRect/>
          </a:stretch>
        </p:blipFill>
        <p:spPr bwMode="auto">
          <a:xfrm>
            <a:off x="6286512" y="3214686"/>
            <a:ext cx="2045960" cy="3071810"/>
          </a:xfrm>
          <a:prstGeom prst="rect">
            <a:avLst/>
          </a:prstGeom>
          <a:noFill/>
        </p:spPr>
      </p:pic>
      <p:pic>
        <p:nvPicPr>
          <p:cNvPr id="32780" name="Picture 12" descr="http://www.realfuture.org/wordpress/wp-content/uploads/2010/12/MauritsCornelisEscher_Liberation.jpg"/>
          <p:cNvPicPr>
            <a:picLocks noChangeAspect="1" noChangeArrowheads="1"/>
          </p:cNvPicPr>
          <p:nvPr/>
        </p:nvPicPr>
        <p:blipFill>
          <a:blip r:embed="rId7"/>
          <a:srcRect/>
          <a:stretch>
            <a:fillRect/>
          </a:stretch>
        </p:blipFill>
        <p:spPr bwMode="auto">
          <a:xfrm>
            <a:off x="0" y="3338908"/>
            <a:ext cx="2928958" cy="3519092"/>
          </a:xfrm>
          <a:prstGeom prst="rect">
            <a:avLst/>
          </a:prstGeom>
          <a:noFill/>
        </p:spPr>
      </p:pic>
      <p:sp>
        <p:nvSpPr>
          <p:cNvPr id="11" name="10 CuadroTexto"/>
          <p:cNvSpPr txBox="1"/>
          <p:nvPr/>
        </p:nvSpPr>
        <p:spPr>
          <a:xfrm>
            <a:off x="7572396" y="6286520"/>
            <a:ext cx="1357322" cy="369332"/>
          </a:xfrm>
          <a:prstGeom prst="rect">
            <a:avLst/>
          </a:prstGeom>
          <a:noFill/>
        </p:spPr>
        <p:txBody>
          <a:bodyPr wrap="square" rtlCol="0">
            <a:spAutoFit/>
          </a:bodyPr>
          <a:lstStyle/>
          <a:p>
            <a:r>
              <a:rPr lang="es-ES" dirty="0" smtClean="0">
                <a:hlinkClick r:id="rId8" action="ppaction://hlinksldjump"/>
              </a:rPr>
              <a:t>INDICE</a:t>
            </a:r>
            <a:endParaRPr lang="es-E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0034" y="428604"/>
            <a:ext cx="8229600" cy="1143000"/>
          </a:xfrm>
        </p:spPr>
        <p:txBody>
          <a:bodyPr>
            <a:normAutofit fontScale="90000"/>
          </a:bodyPr>
          <a:lstStyle/>
          <a:p>
            <a:r>
              <a:rPr lang="es-ES" b="1" i="1" dirty="0" smtClean="0">
                <a:solidFill>
                  <a:srgbClr val="FF0066"/>
                </a:solidFill>
                <a:latin typeface="Times New Roman" pitchFamily="18" charset="0"/>
                <a:cs typeface="Times New Roman" pitchFamily="18" charset="0"/>
              </a:rPr>
              <a:t>Algunas Obras de </a:t>
            </a:r>
            <a:r>
              <a:rPr lang="es-ES" b="1" i="1" dirty="0" err="1" smtClean="0">
                <a:solidFill>
                  <a:srgbClr val="FF0066"/>
                </a:solidFill>
                <a:latin typeface="Times New Roman" pitchFamily="18" charset="0"/>
                <a:cs typeface="Times New Roman" pitchFamily="18" charset="0"/>
              </a:rPr>
              <a:t>Maurits</a:t>
            </a:r>
            <a:r>
              <a:rPr lang="es-ES" b="1" i="1" dirty="0" smtClean="0">
                <a:solidFill>
                  <a:srgbClr val="FF0066"/>
                </a:solidFill>
                <a:latin typeface="Times New Roman" pitchFamily="18" charset="0"/>
                <a:cs typeface="Times New Roman" pitchFamily="18" charset="0"/>
              </a:rPr>
              <a:t> </a:t>
            </a:r>
            <a:r>
              <a:rPr lang="es-ES" b="1" i="1" dirty="0" err="1" smtClean="0">
                <a:solidFill>
                  <a:srgbClr val="FF0066"/>
                </a:solidFill>
                <a:latin typeface="Times New Roman" pitchFamily="18" charset="0"/>
                <a:cs typeface="Times New Roman" pitchFamily="18" charset="0"/>
              </a:rPr>
              <a:t>Cornelis</a:t>
            </a:r>
            <a:r>
              <a:rPr lang="es-ES" b="1" i="1" dirty="0" smtClean="0">
                <a:solidFill>
                  <a:srgbClr val="FF0066"/>
                </a:solidFill>
                <a:latin typeface="Times New Roman" pitchFamily="18" charset="0"/>
                <a:cs typeface="Times New Roman" pitchFamily="18" charset="0"/>
              </a:rPr>
              <a:t> </a:t>
            </a:r>
            <a:r>
              <a:rPr lang="es-ES" b="1" i="1" dirty="0" err="1" smtClean="0">
                <a:solidFill>
                  <a:srgbClr val="FF0066"/>
                </a:solidFill>
                <a:latin typeface="Times New Roman" pitchFamily="18" charset="0"/>
                <a:cs typeface="Times New Roman" pitchFamily="18" charset="0"/>
              </a:rPr>
              <a:t>Escher</a:t>
            </a:r>
            <a:r>
              <a:rPr lang="es-ES" dirty="0" smtClean="0"/>
              <a:t/>
            </a:r>
            <a:br>
              <a:rPr lang="es-ES" dirty="0" smtClean="0"/>
            </a:br>
            <a:endParaRPr lang="es-ES" dirty="0"/>
          </a:p>
        </p:txBody>
      </p:sp>
      <p:sp>
        <p:nvSpPr>
          <p:cNvPr id="3" name="2 Marcador de contenido"/>
          <p:cNvSpPr>
            <a:spLocks noGrp="1"/>
          </p:cNvSpPr>
          <p:nvPr>
            <p:ph idx="1"/>
          </p:nvPr>
        </p:nvSpPr>
        <p:spPr/>
        <p:txBody>
          <a:bodyPr>
            <a:normAutofit fontScale="55000" lnSpcReduction="20000"/>
          </a:bodyPr>
          <a:lstStyle/>
          <a:p>
            <a:r>
              <a:rPr lang="es-ES" dirty="0" smtClean="0"/>
              <a:t>Selección de sus trabajos</a:t>
            </a:r>
          </a:p>
          <a:p>
            <a:endParaRPr lang="es-ES" dirty="0" smtClean="0"/>
          </a:p>
          <a:p>
            <a:r>
              <a:rPr lang="es-ES" dirty="0" err="1" smtClean="0"/>
              <a:t>Trees</a:t>
            </a:r>
            <a:r>
              <a:rPr lang="es-ES" dirty="0" smtClean="0"/>
              <a:t>, tinta, (1920)</a:t>
            </a:r>
          </a:p>
          <a:p>
            <a:r>
              <a:rPr lang="es-ES" dirty="0" smtClean="0"/>
              <a:t>St. </a:t>
            </a:r>
            <a:r>
              <a:rPr lang="es-ES" dirty="0" err="1" smtClean="0"/>
              <a:t>Bavo's</a:t>
            </a:r>
            <a:r>
              <a:rPr lang="es-ES" dirty="0" smtClean="0"/>
              <a:t>, Haarlem, tinta, (1920)</a:t>
            </a:r>
          </a:p>
          <a:p>
            <a:r>
              <a:rPr lang="es-ES" dirty="0" smtClean="0"/>
              <a:t>Flor de Pascua (</a:t>
            </a:r>
            <a:r>
              <a:rPr lang="es-ES" dirty="0" err="1" smtClean="0"/>
              <a:t>The</a:t>
            </a:r>
            <a:r>
              <a:rPr lang="es-ES" dirty="0" smtClean="0"/>
              <a:t> </a:t>
            </a:r>
            <a:r>
              <a:rPr lang="es-ES" dirty="0" err="1" smtClean="0"/>
              <a:t>Easter</a:t>
            </a:r>
            <a:r>
              <a:rPr lang="es-ES" dirty="0" smtClean="0"/>
              <a:t> </a:t>
            </a:r>
            <a:r>
              <a:rPr lang="es-ES" dirty="0" err="1" smtClean="0"/>
              <a:t>Flower</a:t>
            </a:r>
            <a:r>
              <a:rPr lang="es-ES" dirty="0" smtClean="0"/>
              <a:t>), madera, libro de ilustraciones, (1921)</a:t>
            </a:r>
          </a:p>
          <a:p>
            <a:r>
              <a:rPr lang="es-ES" dirty="0" err="1" smtClean="0"/>
              <a:t>Eight</a:t>
            </a:r>
            <a:r>
              <a:rPr lang="es-ES" dirty="0" smtClean="0"/>
              <a:t> </a:t>
            </a:r>
            <a:r>
              <a:rPr lang="es-ES" dirty="0" err="1" smtClean="0"/>
              <a:t>Heads</a:t>
            </a:r>
            <a:r>
              <a:rPr lang="es-ES" dirty="0" smtClean="0"/>
              <a:t>, madera, (1922)</a:t>
            </a:r>
          </a:p>
          <a:p>
            <a:r>
              <a:rPr lang="es-ES" dirty="0" err="1" smtClean="0"/>
              <a:t>Dolphins</a:t>
            </a:r>
            <a:r>
              <a:rPr lang="es-ES" dirty="0" smtClean="0"/>
              <a:t> (Delfines en mar fosforescente), madera, (1923)</a:t>
            </a:r>
          </a:p>
          <a:p>
            <a:r>
              <a:rPr lang="es-ES" dirty="0" err="1" smtClean="0"/>
              <a:t>Tower</a:t>
            </a:r>
            <a:r>
              <a:rPr lang="es-ES" dirty="0" smtClean="0"/>
              <a:t> of Babel, madera, (1928)</a:t>
            </a:r>
          </a:p>
          <a:p>
            <a:r>
              <a:rPr lang="es-ES" dirty="0" err="1" smtClean="0"/>
              <a:t>Landscape</a:t>
            </a:r>
            <a:r>
              <a:rPr lang="es-ES" dirty="0" smtClean="0"/>
              <a:t> at </a:t>
            </a:r>
            <a:r>
              <a:rPr lang="es-ES" dirty="0" err="1" smtClean="0"/>
              <a:t>Abruzzi</a:t>
            </a:r>
            <a:r>
              <a:rPr lang="es-ES" dirty="0" smtClean="0"/>
              <a:t>, rayado, tinta y tiza, (1929)</a:t>
            </a:r>
          </a:p>
          <a:p>
            <a:r>
              <a:rPr lang="es-ES" dirty="0" err="1" smtClean="0"/>
              <a:t>Street</a:t>
            </a:r>
            <a:r>
              <a:rPr lang="es-ES" dirty="0" smtClean="0"/>
              <a:t> in </a:t>
            </a:r>
            <a:r>
              <a:rPr lang="es-ES" dirty="0" err="1" smtClean="0"/>
              <a:t>Scanno</a:t>
            </a:r>
            <a:r>
              <a:rPr lang="es-ES" dirty="0" smtClean="0"/>
              <a:t>, </a:t>
            </a:r>
            <a:r>
              <a:rPr lang="es-ES" dirty="0" err="1" smtClean="0"/>
              <a:t>Abruzzi</a:t>
            </a:r>
            <a:r>
              <a:rPr lang="es-ES" dirty="0" smtClean="0"/>
              <a:t>, litografía, (1930)</a:t>
            </a:r>
          </a:p>
          <a:p>
            <a:r>
              <a:rPr lang="es-ES" dirty="0" err="1" smtClean="0"/>
              <a:t>Castrovalva</a:t>
            </a:r>
            <a:r>
              <a:rPr lang="es-ES" dirty="0" smtClean="0"/>
              <a:t>, litografía, (1930)</a:t>
            </a:r>
          </a:p>
          <a:p>
            <a:r>
              <a:rPr lang="es-ES" dirty="0" err="1" smtClean="0"/>
              <a:t>The</a:t>
            </a:r>
            <a:r>
              <a:rPr lang="es-ES" dirty="0" smtClean="0"/>
              <a:t> Bridge, litografía, (1930)</a:t>
            </a:r>
          </a:p>
          <a:p>
            <a:r>
              <a:rPr lang="es-ES" dirty="0" err="1" smtClean="0"/>
              <a:t>Palizzi</a:t>
            </a:r>
            <a:r>
              <a:rPr lang="es-ES" dirty="0" smtClean="0"/>
              <a:t>, Calabria, madera, (1930)</a:t>
            </a:r>
          </a:p>
          <a:p>
            <a:r>
              <a:rPr lang="es-ES" dirty="0" err="1" smtClean="0"/>
              <a:t>Pentedattilo</a:t>
            </a:r>
            <a:r>
              <a:rPr lang="es-ES" dirty="0" smtClean="0"/>
              <a:t>, Calabria, litografía, (1930)</a:t>
            </a:r>
          </a:p>
          <a:p>
            <a:r>
              <a:rPr lang="es-ES" dirty="0" err="1" smtClean="0"/>
              <a:t>Atrani</a:t>
            </a:r>
            <a:r>
              <a:rPr lang="es-ES" dirty="0" smtClean="0"/>
              <a:t>, Costa de Amalfi, litografía, (1931)</a:t>
            </a:r>
            <a:endParaRPr lang="es-ES" dirty="0"/>
          </a:p>
        </p:txBody>
      </p:sp>
      <p:sp>
        <p:nvSpPr>
          <p:cNvPr id="4" name="3 Rectángulo"/>
          <p:cNvSpPr/>
          <p:nvPr/>
        </p:nvSpPr>
        <p:spPr>
          <a:xfrm>
            <a:off x="8072462" y="6215082"/>
            <a:ext cx="827471" cy="369332"/>
          </a:xfrm>
          <a:prstGeom prst="rect">
            <a:avLst/>
          </a:prstGeom>
        </p:spPr>
        <p:txBody>
          <a:bodyPr wrap="none">
            <a:spAutoFit/>
          </a:bodyPr>
          <a:lstStyle/>
          <a:p>
            <a:r>
              <a:rPr lang="es-ES" dirty="0" smtClean="0">
                <a:hlinkClick r:id="rId2" action="ppaction://hlinksldjump"/>
              </a:rPr>
              <a:t>INDICE</a:t>
            </a:r>
            <a:endParaRPr lang="es-E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cher.wmv">
            <a:hlinkClick r:id="" action="ppaction://media"/>
          </p:cNvPr>
          <p:cNvPicPr>
            <a:picLocks noGrp="1" noRot="1" noChangeAspect="1"/>
          </p:cNvPicPr>
          <p:nvPr>
            <p:ph idx="1"/>
            <a:videoFile r:link="rId1"/>
          </p:nvPr>
        </p:nvPicPr>
        <p:blipFill>
          <a:blip r:embed="rId3"/>
          <a:stretch>
            <a:fillRect/>
          </a:stretch>
        </p:blipFill>
        <p:spPr>
          <a:xfrm>
            <a:off x="1752600" y="1784350"/>
            <a:ext cx="6096000" cy="4572000"/>
          </a:xfrm>
          <a:prstGeom prst="rect">
            <a:avLst/>
          </a:prstGeom>
        </p:spPr>
      </p:pic>
      <p:sp>
        <p:nvSpPr>
          <p:cNvPr id="5" name="4 Rectángulo"/>
          <p:cNvSpPr/>
          <p:nvPr/>
        </p:nvSpPr>
        <p:spPr>
          <a:xfrm>
            <a:off x="8001024" y="6215082"/>
            <a:ext cx="827471" cy="369332"/>
          </a:xfrm>
          <a:prstGeom prst="rect">
            <a:avLst/>
          </a:prstGeom>
        </p:spPr>
        <p:txBody>
          <a:bodyPr wrap="none">
            <a:spAutoFit/>
          </a:bodyPr>
          <a:lstStyle/>
          <a:p>
            <a:r>
              <a:rPr lang="es-ES" dirty="0" smtClean="0">
                <a:hlinkClick r:id="rId4" action="ppaction://hlinksldjump"/>
              </a:rPr>
              <a:t>INDICE</a:t>
            </a:r>
            <a:endParaRPr lang="es-ES" dirty="0"/>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b="1" i="1" dirty="0" err="1">
                <a:solidFill>
                  <a:srgbClr val="FF0066"/>
                </a:solidFill>
                <a:latin typeface="Times New Roman" pitchFamily="18" charset="0"/>
                <a:cs typeface="Times New Roman" pitchFamily="18" charset="0"/>
              </a:rPr>
              <a:t>C</a:t>
            </a:r>
            <a:r>
              <a:rPr lang="es-ES" b="1" i="1" dirty="0" err="1" smtClean="0">
                <a:solidFill>
                  <a:srgbClr val="FF0066"/>
                </a:solidFill>
                <a:latin typeface="Times New Roman" pitchFamily="18" charset="0"/>
                <a:cs typeface="Times New Roman" pitchFamily="18" charset="0"/>
              </a:rPr>
              <a:t>onclusion</a:t>
            </a:r>
            <a:endParaRPr lang="es-ES" b="1" i="1"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p:txBody>
          <a:bodyPr/>
          <a:lstStyle/>
          <a:p>
            <a:r>
              <a:rPr lang="es-ES" dirty="0" smtClean="0"/>
              <a:t>la composición de movimientos en un plano es importante ya que como en el artista que mostramos se demuestra en el ate y también en los mosaicos que se elaboran en la arquitectura la vez que los frisos también</a:t>
            </a:r>
            <a:endParaRPr lang="es-ES" dirty="0"/>
          </a:p>
        </p:txBody>
      </p:sp>
      <p:sp>
        <p:nvSpPr>
          <p:cNvPr id="4" name="3 Rectángulo"/>
          <p:cNvSpPr/>
          <p:nvPr/>
        </p:nvSpPr>
        <p:spPr>
          <a:xfrm>
            <a:off x="7929586" y="6143644"/>
            <a:ext cx="827471" cy="369332"/>
          </a:xfrm>
          <a:prstGeom prst="rect">
            <a:avLst/>
          </a:prstGeom>
        </p:spPr>
        <p:txBody>
          <a:bodyPr wrap="none">
            <a:spAutoFit/>
          </a:bodyPr>
          <a:lstStyle/>
          <a:p>
            <a:r>
              <a:rPr lang="es-ES" dirty="0" smtClean="0">
                <a:hlinkClick r:id="rId2" action="ppaction://hlinksldjump"/>
              </a:rPr>
              <a:t>INDICE</a:t>
            </a:r>
            <a:endParaRPr lang="es-E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00034" y="0"/>
            <a:ext cx="4857752" cy="6572272"/>
          </a:xfrm>
        </p:spPr>
        <p:txBody>
          <a:bodyPr>
            <a:normAutofit fontScale="90000"/>
          </a:bodyPr>
          <a:lstStyle/>
          <a:p>
            <a:pPr algn="l"/>
            <a:r>
              <a:rPr lang="es-ES" sz="2400" dirty="0" smtClean="0">
                <a:latin typeface="Times New Roman" pitchFamily="18" charset="0"/>
                <a:cs typeface="Times New Roman" pitchFamily="18" charset="0"/>
              </a:rPr>
              <a:t>  TEMA</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hlinkClick r:id="rId2" action="ppaction://hlinksldjump"/>
              </a:rPr>
              <a:t>Indice</a:t>
            </a:r>
            <a:r>
              <a:rPr lang="es-ES" sz="2400" dirty="0" smtClean="0">
                <a:latin typeface="Times New Roman" pitchFamily="18" charset="0"/>
                <a:cs typeface="Times New Roman" pitchFamily="18" charset="0"/>
              </a:rPr>
              <a:t/>
            </a:r>
            <a:br>
              <a:rPr lang="es-ES" sz="2400" dirty="0" smtClean="0">
                <a:latin typeface="Times New Roman" pitchFamily="18" charset="0"/>
                <a:cs typeface="Times New Roman" pitchFamily="18" charset="0"/>
              </a:rPr>
            </a:br>
            <a:r>
              <a:rPr lang="es-ES" sz="2400" dirty="0">
                <a:latin typeface="Times New Roman" pitchFamily="18" charset="0"/>
                <a:cs typeface="Times New Roman" pitchFamily="18" charset="0"/>
              </a:rPr>
              <a:t> </a:t>
            </a:r>
            <a:r>
              <a:rPr lang="es-ES" sz="2400" dirty="0" smtClean="0">
                <a:latin typeface="Times New Roman" pitchFamily="18" charset="0"/>
                <a:cs typeface="Times New Roman" pitchFamily="18" charset="0"/>
              </a:rPr>
              <a:t> -</a:t>
            </a:r>
            <a:r>
              <a:rPr lang="es-ES" sz="2400" dirty="0" smtClean="0">
                <a:latin typeface="Times New Roman" pitchFamily="18" charset="0"/>
                <a:cs typeface="Times New Roman" pitchFamily="18" charset="0"/>
                <a:hlinkClick r:id="rId3" action="ppaction://hlinksldjump"/>
              </a:rPr>
              <a:t>Composición de movimientos. </a:t>
            </a:r>
            <a:r>
              <a:rPr lang="es-ES" sz="2400" dirty="0" smtClean="0">
                <a:latin typeface="Times New Roman" pitchFamily="18" charset="0"/>
                <a:cs typeface="Times New Roman" pitchFamily="18" charset="0"/>
              </a:rPr>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  -</a:t>
            </a:r>
            <a:r>
              <a:rPr lang="es-ES" sz="2400" dirty="0" smtClean="0">
                <a:latin typeface="Times New Roman" pitchFamily="18" charset="0"/>
                <a:cs typeface="Times New Roman" pitchFamily="18" charset="0"/>
                <a:hlinkClick r:id="rId4" action="ppaction://hlinksldjump"/>
              </a:rPr>
              <a:t>composición de simetrías axiales      con ejes paralelas.</a:t>
            </a:r>
            <a:r>
              <a:rPr lang="es-ES" sz="2400" dirty="0" smtClean="0">
                <a:latin typeface="Times New Roman" pitchFamily="18" charset="0"/>
                <a:cs typeface="Times New Roman" pitchFamily="18" charset="0"/>
              </a:rPr>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  -</a:t>
            </a:r>
            <a:r>
              <a:rPr lang="es-ES" sz="2400" dirty="0" smtClean="0">
                <a:latin typeface="Times New Roman" pitchFamily="18" charset="0"/>
                <a:cs typeface="Times New Roman" pitchFamily="18" charset="0"/>
                <a:hlinkClick r:id="rId5" action="ppaction://hlinksldjump"/>
              </a:rPr>
              <a:t>composición de simetrías axiales con ejes que se cortan.</a:t>
            </a:r>
            <a:r>
              <a:rPr lang="es-ES" sz="2400" dirty="0" smtClean="0">
                <a:latin typeface="Times New Roman" pitchFamily="18" charset="0"/>
                <a:cs typeface="Times New Roman" pitchFamily="18" charset="0"/>
              </a:rPr>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  -</a:t>
            </a:r>
            <a:r>
              <a:rPr lang="es-ES" sz="2400" dirty="0" smtClean="0">
                <a:latin typeface="Times New Roman" pitchFamily="18" charset="0"/>
                <a:cs typeface="Times New Roman" pitchFamily="18" charset="0"/>
                <a:hlinkClick r:id="rId6" action="ppaction://hlinksldjump"/>
              </a:rPr>
              <a:t>composición de movimientos traslación y rotación.</a:t>
            </a:r>
            <a:r>
              <a:rPr lang="es-ES" sz="2400" dirty="0" smtClean="0">
                <a:latin typeface="Times New Roman" pitchFamily="18" charset="0"/>
                <a:cs typeface="Times New Roman" pitchFamily="18" charset="0"/>
              </a:rPr>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  - </a:t>
            </a:r>
            <a:r>
              <a:rPr lang="es-ES" sz="2400" dirty="0" err="1" smtClean="0">
                <a:latin typeface="Times New Roman" pitchFamily="18" charset="0"/>
                <a:cs typeface="Times New Roman" pitchFamily="18" charset="0"/>
                <a:hlinkClick r:id="rId7" action="ppaction://hlinksldjump"/>
              </a:rPr>
              <a:t>composicion</a:t>
            </a:r>
            <a:r>
              <a:rPr lang="es-ES" sz="2400" dirty="0" smtClean="0">
                <a:latin typeface="Times New Roman" pitchFamily="18" charset="0"/>
                <a:cs typeface="Times New Roman" pitchFamily="18" charset="0"/>
                <a:hlinkClick r:id="rId7" action="ppaction://hlinksldjump"/>
              </a:rPr>
              <a:t> de traslaciones.</a:t>
            </a:r>
            <a:r>
              <a:rPr lang="es-ES" sz="2400" dirty="0" smtClean="0">
                <a:latin typeface="Times New Roman" pitchFamily="18" charset="0"/>
                <a:cs typeface="Times New Roman" pitchFamily="18" charset="0"/>
              </a:rPr>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hlinkClick r:id="rId8" action="ppaction://hlinksldjump"/>
              </a:rPr>
              <a:t>composicion</a:t>
            </a:r>
            <a:r>
              <a:rPr lang="es-ES" sz="2400" dirty="0" smtClean="0">
                <a:latin typeface="Times New Roman" pitchFamily="18" charset="0"/>
                <a:cs typeface="Times New Roman" pitchFamily="18" charset="0"/>
                <a:hlinkClick r:id="rId8" action="ppaction://hlinksldjump"/>
              </a:rPr>
              <a:t>  de giros  del mismo centro. </a:t>
            </a:r>
            <a:r>
              <a:rPr lang="es-ES" sz="2400" dirty="0" smtClean="0">
                <a:latin typeface="Times New Roman" pitchFamily="18" charset="0"/>
                <a:cs typeface="Times New Roman" pitchFamily="18" charset="0"/>
              </a:rPr>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  -</a:t>
            </a:r>
            <a:r>
              <a:rPr lang="es-ES" sz="2400" dirty="0" err="1" smtClean="0">
                <a:latin typeface="Times New Roman" pitchFamily="18" charset="0"/>
                <a:cs typeface="Times New Roman" pitchFamily="18" charset="0"/>
                <a:hlinkClick r:id="rId6" action="ppaction://hlinksldjump"/>
              </a:rPr>
              <a:t>composicion</a:t>
            </a:r>
            <a:r>
              <a:rPr lang="es-ES" sz="2400" dirty="0" smtClean="0">
                <a:latin typeface="Times New Roman" pitchFamily="18" charset="0"/>
                <a:cs typeface="Times New Roman" pitchFamily="18" charset="0"/>
                <a:hlinkClick r:id="rId6" action="ppaction://hlinksldjump"/>
              </a:rPr>
              <a:t> de movimientos </a:t>
            </a:r>
            <a:r>
              <a:rPr lang="es-ES" sz="2400" dirty="0" err="1" smtClean="0">
                <a:latin typeface="Times New Roman" pitchFamily="18" charset="0"/>
                <a:cs typeface="Times New Roman" pitchFamily="18" charset="0"/>
                <a:hlinkClick r:id="rId6" action="ppaction://hlinksldjump"/>
              </a:rPr>
              <a:t>traslacion</a:t>
            </a:r>
            <a:r>
              <a:rPr lang="es-ES" sz="2400" dirty="0" smtClean="0">
                <a:latin typeface="Times New Roman" pitchFamily="18" charset="0"/>
                <a:cs typeface="Times New Roman" pitchFamily="18" charset="0"/>
                <a:hlinkClick r:id="rId6" action="ppaction://hlinksldjump"/>
              </a:rPr>
              <a:t> y </a:t>
            </a:r>
            <a:r>
              <a:rPr lang="es-ES" sz="2400" dirty="0" err="1" smtClean="0">
                <a:latin typeface="Times New Roman" pitchFamily="18" charset="0"/>
                <a:cs typeface="Times New Roman" pitchFamily="18" charset="0"/>
                <a:hlinkClick r:id="rId6" action="ppaction://hlinksldjump"/>
              </a:rPr>
              <a:t>rotacion</a:t>
            </a:r>
            <a:r>
              <a:rPr lang="es-ES" sz="2400" dirty="0" smtClean="0">
                <a:latin typeface="Times New Roman" pitchFamily="18" charset="0"/>
                <a:cs typeface="Times New Roman" pitchFamily="18" charset="0"/>
                <a:hlinkClick r:id="rId6" action="ppaction://hlinksldjump"/>
              </a:rPr>
              <a:t>.</a:t>
            </a:r>
            <a:r>
              <a:rPr lang="es-ES" sz="2400" dirty="0" smtClean="0">
                <a:latin typeface="Times New Roman" pitchFamily="18" charset="0"/>
                <a:cs typeface="Times New Roman" pitchFamily="18" charset="0"/>
              </a:rPr>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  -</a:t>
            </a:r>
            <a:r>
              <a:rPr lang="es-ES" sz="2400" dirty="0" smtClean="0">
                <a:latin typeface="Times New Roman" pitchFamily="18" charset="0"/>
                <a:cs typeface="Times New Roman" pitchFamily="18" charset="0"/>
                <a:hlinkClick r:id="rId9" action="ppaction://hlinksldjump"/>
              </a:rPr>
              <a:t>movimiento de rodar sin deslizar</a:t>
            </a:r>
            <a:r>
              <a:rPr lang="es-ES" sz="2400" dirty="0" smtClean="0">
                <a:latin typeface="Times New Roman" pitchFamily="18" charset="0"/>
                <a:cs typeface="Times New Roman" pitchFamily="18" charset="0"/>
              </a:rPr>
              <a:t>.</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ARTISTA</a:t>
            </a:r>
            <a:br>
              <a:rPr lang="es-ES" sz="2400" dirty="0" smtClean="0">
                <a:latin typeface="Times New Roman" pitchFamily="18" charset="0"/>
                <a:cs typeface="Times New Roman" pitchFamily="18" charset="0"/>
              </a:rPr>
            </a:br>
            <a:r>
              <a:rPr lang="es-ES" sz="2400" dirty="0">
                <a:latin typeface="Times New Roman" pitchFamily="18" charset="0"/>
                <a:cs typeface="Times New Roman" pitchFamily="18" charset="0"/>
              </a:rPr>
              <a:t> </a:t>
            </a:r>
            <a:r>
              <a:rPr lang="es-ES" sz="2400" dirty="0" smtClean="0">
                <a:latin typeface="Times New Roman" pitchFamily="18" charset="0"/>
                <a:cs typeface="Times New Roman" pitchFamily="18" charset="0"/>
              </a:rPr>
              <a:t> - </a:t>
            </a:r>
            <a:r>
              <a:rPr lang="es-ES" sz="2400" dirty="0" smtClean="0">
                <a:latin typeface="Times New Roman" pitchFamily="18" charset="0"/>
                <a:cs typeface="Times New Roman" pitchFamily="18" charset="0"/>
                <a:hlinkClick r:id="rId10" action="ppaction://hlinksldjump"/>
              </a:rPr>
              <a:t>biografía</a:t>
            </a:r>
            <a:r>
              <a:rPr lang="es-ES" sz="2400" dirty="0" smtClean="0">
                <a:latin typeface="Times New Roman" pitchFamily="18" charset="0"/>
                <a:cs typeface="Times New Roman" pitchFamily="18" charset="0"/>
              </a:rPr>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  - </a:t>
            </a:r>
            <a:r>
              <a:rPr lang="es-ES" sz="2400" dirty="0" smtClean="0">
                <a:latin typeface="Times New Roman" pitchFamily="18" charset="0"/>
                <a:cs typeface="Times New Roman" pitchFamily="18" charset="0"/>
                <a:hlinkClick r:id="rId11" action="ppaction://hlinksldjump"/>
              </a:rPr>
              <a:t>algunas obras </a:t>
            </a:r>
            <a:r>
              <a:rPr lang="es-ES" sz="2400" dirty="0" smtClean="0">
                <a:latin typeface="Times New Roman" pitchFamily="18" charset="0"/>
                <a:cs typeface="Times New Roman" pitchFamily="18" charset="0"/>
              </a:rPr>
              <a:t/>
            </a:r>
            <a:br>
              <a:rPr lang="es-ES" sz="2400" dirty="0" smtClean="0">
                <a:latin typeface="Times New Roman" pitchFamily="18" charset="0"/>
                <a:cs typeface="Times New Roman" pitchFamily="18" charset="0"/>
              </a:rPr>
            </a:br>
            <a:r>
              <a:rPr lang="es-ES" sz="2400" dirty="0" smtClean="0">
                <a:latin typeface="Times New Roman" pitchFamily="18" charset="0"/>
                <a:cs typeface="Times New Roman" pitchFamily="18" charset="0"/>
              </a:rPr>
              <a:t>  -  </a:t>
            </a:r>
            <a:r>
              <a:rPr lang="es-ES" sz="2400" dirty="0" smtClean="0">
                <a:latin typeface="Times New Roman" pitchFamily="18" charset="0"/>
                <a:cs typeface="Times New Roman" pitchFamily="18" charset="0"/>
                <a:hlinkClick r:id="rId12" action="ppaction://hlinksldjump"/>
              </a:rPr>
              <a:t>video</a:t>
            </a:r>
            <a:r>
              <a:rPr lang="es-ES" sz="2400" dirty="0" smtClean="0">
                <a:latin typeface="Times New Roman" pitchFamily="18" charset="0"/>
                <a:cs typeface="Times New Roman" pitchFamily="18" charset="0"/>
              </a:rPr>
              <a:t> </a:t>
            </a:r>
            <a:endParaRPr lang="es-ES" sz="2400" dirty="0">
              <a:latin typeface="Times New Roman" pitchFamily="18" charset="0"/>
              <a:cs typeface="Times New Roman" pitchFamily="18" charset="0"/>
            </a:endParaRPr>
          </a:p>
        </p:txBody>
      </p:sp>
      <p:pic>
        <p:nvPicPr>
          <p:cNvPr id="4" name="3 Marcador de contenido" descr="320405_282682748422576_225285414_n.jpg"/>
          <p:cNvPicPr>
            <a:picLocks noGrp="1" noChangeAspect="1"/>
          </p:cNvPicPr>
          <p:nvPr>
            <p:ph idx="1"/>
          </p:nvPr>
        </p:nvPicPr>
        <p:blipFill>
          <a:blip r:embed="rId13"/>
          <a:stretch>
            <a:fillRect/>
          </a:stretch>
        </p:blipFill>
        <p:spPr>
          <a:xfrm>
            <a:off x="5214942" y="500042"/>
            <a:ext cx="3429000" cy="4572000"/>
          </a:xfrm>
          <a:effectLst>
            <a:reflection blurRad="6350" stA="52000" endA="300" endPos="35000" dir="5400000" sy="-100000" algn="bl" rotWithShape="0"/>
          </a:effectLst>
        </p:spPr>
      </p:pic>
      <p:sp>
        <p:nvSpPr>
          <p:cNvPr id="5" name="4 CuadroTexto"/>
          <p:cNvSpPr txBox="1"/>
          <p:nvPr/>
        </p:nvSpPr>
        <p:spPr>
          <a:xfrm rot="5400000">
            <a:off x="4213821" y="2144130"/>
            <a:ext cx="5857917" cy="1569660"/>
          </a:xfrm>
          <a:prstGeom prst="rect">
            <a:avLst/>
          </a:prstGeom>
          <a:noFill/>
        </p:spPr>
        <p:txBody>
          <a:bodyPr wrap="square" rtlCol="0">
            <a:spAutoFit/>
          </a:bodyPr>
          <a:lstStyle/>
          <a:p>
            <a:r>
              <a:rPr lang="es-ES" sz="6000" b="1" i="1" dirty="0">
                <a:solidFill>
                  <a:schemeClr val="bg2"/>
                </a:solidFill>
                <a:latin typeface="Times New Roman" pitchFamily="18" charset="0"/>
                <a:cs typeface="Times New Roman" pitchFamily="18" charset="0"/>
              </a:rPr>
              <a:t> </a:t>
            </a:r>
            <a:r>
              <a:rPr lang="es-ES" sz="6000" b="1" i="1" dirty="0" smtClean="0">
                <a:solidFill>
                  <a:schemeClr val="bg2"/>
                </a:solidFill>
                <a:latin typeface="Times New Roman" pitchFamily="18" charset="0"/>
                <a:cs typeface="Times New Roman" pitchFamily="18" charset="0"/>
              </a:rPr>
              <a:t>      </a:t>
            </a:r>
            <a:r>
              <a:rPr lang="es-ES" sz="9600" b="1" i="1" dirty="0" smtClean="0">
                <a:solidFill>
                  <a:srgbClr val="FF0066"/>
                </a:solidFill>
                <a:latin typeface="Times New Roman" pitchFamily="18" charset="0"/>
                <a:cs typeface="Times New Roman" pitchFamily="18" charset="0"/>
              </a:rPr>
              <a:t>INDICE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ES" sz="5400" b="1" i="1" dirty="0" smtClean="0">
                <a:solidFill>
                  <a:srgbClr val="FF0066"/>
                </a:solidFill>
                <a:latin typeface="Times New Roman" pitchFamily="18" charset="0"/>
                <a:cs typeface="Times New Roman" pitchFamily="18" charset="0"/>
              </a:rPr>
              <a:t>Composición de movimientos</a:t>
            </a:r>
            <a:endParaRPr lang="es-ES" sz="5400" b="1" i="1"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p:txBody>
          <a:bodyPr>
            <a:normAutofit fontScale="77500" lnSpcReduction="20000"/>
          </a:bodyPr>
          <a:lstStyle/>
          <a:p>
            <a:r>
              <a:rPr lang="es-ES" i="1" dirty="0" smtClean="0"/>
              <a:t>Cuando le aplicamos a una figura varios movimientos decimos que hemos hecho una composición de movimientos.</a:t>
            </a:r>
          </a:p>
          <a:p>
            <a:endParaRPr lang="es-ES" i="1" dirty="0" smtClean="0"/>
          </a:p>
          <a:p>
            <a:r>
              <a:rPr lang="es-ES" i="1" dirty="0" smtClean="0"/>
              <a:t>La composición de dos movimientos es un movimiento, pues cada uno de ellos conserva las distancias.</a:t>
            </a:r>
          </a:p>
          <a:p>
            <a:endParaRPr lang="es-ES" i="1" dirty="0" smtClean="0"/>
          </a:p>
          <a:p>
            <a:r>
              <a:rPr lang="es-ES" i="1" dirty="0" smtClean="0"/>
              <a:t>Para la composición de movimientos directos (</a:t>
            </a:r>
            <a:r>
              <a:rPr lang="es-ES" i="1" dirty="0" err="1" smtClean="0"/>
              <a:t>Dir</a:t>
            </a:r>
            <a:r>
              <a:rPr lang="es-ES" i="1" dirty="0" smtClean="0"/>
              <a:t>) e inversos (</a:t>
            </a:r>
            <a:r>
              <a:rPr lang="es-ES" i="1" dirty="0" err="1" smtClean="0"/>
              <a:t>Inv</a:t>
            </a:r>
            <a:r>
              <a:rPr lang="es-ES" i="1" dirty="0" smtClean="0"/>
              <a:t>), podemos establecer un criterio similar a la regla de los signos:</a:t>
            </a:r>
          </a:p>
          <a:p>
            <a:pPr>
              <a:buNone/>
            </a:pPr>
            <a:endParaRPr lang="es-ES" i="1" dirty="0" smtClean="0"/>
          </a:p>
          <a:p>
            <a:r>
              <a:rPr lang="es-ES" i="1" dirty="0" smtClean="0"/>
              <a:t>(</a:t>
            </a:r>
            <a:r>
              <a:rPr lang="es-ES" i="1" dirty="0" err="1" smtClean="0"/>
              <a:t>dir</a:t>
            </a:r>
            <a:r>
              <a:rPr lang="es-ES" i="1" dirty="0" smtClean="0"/>
              <a:t>)* (</a:t>
            </a:r>
            <a:r>
              <a:rPr lang="es-ES" i="1" dirty="0" err="1" smtClean="0"/>
              <a:t>dir</a:t>
            </a:r>
            <a:r>
              <a:rPr lang="es-ES" i="1" dirty="0" smtClean="0"/>
              <a:t>)=(</a:t>
            </a:r>
            <a:r>
              <a:rPr lang="es-ES" i="1" dirty="0" err="1" smtClean="0"/>
              <a:t>dir</a:t>
            </a:r>
            <a:r>
              <a:rPr lang="es-ES" i="1" dirty="0" smtClean="0"/>
              <a:t>)            (</a:t>
            </a:r>
            <a:r>
              <a:rPr lang="es-ES" i="1" dirty="0" err="1" smtClean="0"/>
              <a:t>inv</a:t>
            </a:r>
            <a:r>
              <a:rPr lang="es-ES" i="1" dirty="0" smtClean="0"/>
              <a:t>)*(</a:t>
            </a:r>
            <a:r>
              <a:rPr lang="es-ES" i="1" dirty="0" err="1" smtClean="0"/>
              <a:t>dir</a:t>
            </a:r>
            <a:r>
              <a:rPr lang="es-ES" i="1" dirty="0" smtClean="0"/>
              <a:t>)=(</a:t>
            </a:r>
            <a:r>
              <a:rPr lang="es-ES" i="1" dirty="0" err="1" smtClean="0"/>
              <a:t>inv</a:t>
            </a:r>
            <a:r>
              <a:rPr lang="es-ES" i="1" dirty="0" smtClean="0"/>
              <a:t>)</a:t>
            </a:r>
          </a:p>
          <a:p>
            <a:r>
              <a:rPr lang="es-ES" i="1" dirty="0" smtClean="0"/>
              <a:t>(</a:t>
            </a:r>
            <a:r>
              <a:rPr lang="es-ES" i="1" dirty="0" err="1" smtClean="0"/>
              <a:t>dir</a:t>
            </a:r>
            <a:r>
              <a:rPr lang="es-ES" i="1" dirty="0" smtClean="0"/>
              <a:t>)*(</a:t>
            </a:r>
            <a:r>
              <a:rPr lang="es-ES" i="1" dirty="0" err="1" smtClean="0"/>
              <a:t>inv</a:t>
            </a:r>
            <a:r>
              <a:rPr lang="es-ES" i="1" dirty="0" smtClean="0"/>
              <a:t>)=(</a:t>
            </a:r>
            <a:r>
              <a:rPr lang="es-ES" i="1" dirty="0" err="1" smtClean="0"/>
              <a:t>inv</a:t>
            </a:r>
            <a:r>
              <a:rPr lang="es-ES" i="1" dirty="0" smtClean="0"/>
              <a:t>)            (</a:t>
            </a:r>
            <a:r>
              <a:rPr lang="es-ES" i="1" dirty="0" err="1" smtClean="0"/>
              <a:t>inv</a:t>
            </a:r>
            <a:r>
              <a:rPr lang="es-ES" i="1" dirty="0" smtClean="0"/>
              <a:t>)*(</a:t>
            </a:r>
            <a:r>
              <a:rPr lang="es-ES" i="1" dirty="0" err="1" smtClean="0"/>
              <a:t>inv</a:t>
            </a:r>
            <a:r>
              <a:rPr lang="es-ES" i="1" dirty="0" smtClean="0"/>
              <a:t>)=(</a:t>
            </a:r>
            <a:r>
              <a:rPr lang="es-ES" i="1" dirty="0" err="1" smtClean="0"/>
              <a:t>dir</a:t>
            </a:r>
            <a:r>
              <a:rPr lang="es-ES" i="1" dirty="0" smtClean="0"/>
              <a:t>)</a:t>
            </a:r>
          </a:p>
          <a:p>
            <a:endParaRPr lang="es-ES" i="1" dirty="0" smtClean="0"/>
          </a:p>
        </p:txBody>
      </p:sp>
      <p:sp>
        <p:nvSpPr>
          <p:cNvPr id="5" name="4 CuadroTexto"/>
          <p:cNvSpPr txBox="1"/>
          <p:nvPr/>
        </p:nvSpPr>
        <p:spPr>
          <a:xfrm>
            <a:off x="6929454" y="6286520"/>
            <a:ext cx="1571636" cy="369332"/>
          </a:xfrm>
          <a:prstGeom prst="rect">
            <a:avLst/>
          </a:prstGeom>
          <a:noFill/>
        </p:spPr>
        <p:txBody>
          <a:bodyPr wrap="square" rtlCol="0">
            <a:spAutoFit/>
          </a:bodyPr>
          <a:lstStyle/>
          <a:p>
            <a:r>
              <a:rPr lang="es-ES" dirty="0" smtClean="0">
                <a:hlinkClick r:id="rId2" action="ppaction://hlinksldjump"/>
              </a:rPr>
              <a:t>INDICE</a:t>
            </a:r>
            <a:r>
              <a:rPr lang="es-ES" dirty="0" smtClean="0"/>
              <a:t> </a:t>
            </a:r>
            <a:endParaRPr lang="es-E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p:txBody>
          <a:bodyPr>
            <a:normAutofit fontScale="55000" lnSpcReduction="20000"/>
          </a:bodyPr>
          <a:lstStyle/>
          <a:p>
            <a:r>
              <a:rPr lang="es-ES" dirty="0" smtClean="0"/>
              <a:t>En este programa interactivo se trata de comprobar que el movimiento general de un sólido rígido es la composición de un movimiento de traslación del centro de masas y de un movimiento de rotación alrededor de un eje que pasa por el centro de masas.</a:t>
            </a:r>
          </a:p>
          <a:p>
            <a:endParaRPr lang="es-ES" dirty="0" smtClean="0"/>
          </a:p>
          <a:p>
            <a:r>
              <a:rPr lang="es-ES" dirty="0" smtClean="0"/>
              <a:t>Por otra parte, se trata de establecer la relación que debe de existir entre las velocidades de traslación y de rotación para producir un movimiento de rodar sin deslizar.</a:t>
            </a:r>
          </a:p>
          <a:p>
            <a:endParaRPr lang="es-ES" dirty="0" smtClean="0"/>
          </a:p>
          <a:p>
            <a:r>
              <a:rPr lang="es-ES" dirty="0" smtClean="0"/>
              <a:t>Se introduce:</a:t>
            </a:r>
          </a:p>
          <a:p>
            <a:r>
              <a:rPr lang="es-ES" dirty="0" smtClean="0"/>
              <a:t>La velocidad angular de rotación, en el control de selección titulado v. rotación</a:t>
            </a:r>
          </a:p>
          <a:p>
            <a:r>
              <a:rPr lang="es-ES" dirty="0" smtClean="0"/>
              <a:t>La velocidad de traslación del centro de masas se ha fijado en </a:t>
            </a:r>
            <a:r>
              <a:rPr lang="es-ES" dirty="0" err="1" smtClean="0"/>
              <a:t>vc</a:t>
            </a:r>
            <a:r>
              <a:rPr lang="es-ES" dirty="0" smtClean="0"/>
              <a:t>=1.0</a:t>
            </a:r>
          </a:p>
          <a:p>
            <a:r>
              <a:rPr lang="es-ES" dirty="0" smtClean="0"/>
              <a:t>El radio de la rueda, se ha fijado en R=1.0</a:t>
            </a:r>
          </a:p>
          <a:p>
            <a:pPr>
              <a:buNone/>
            </a:pPr>
            <a:endParaRPr lang="es-ES" dirty="0" smtClean="0"/>
          </a:p>
          <a:p>
            <a:pPr>
              <a:buNone/>
            </a:pPr>
            <a:r>
              <a:rPr lang="es-ES" dirty="0" smtClean="0"/>
              <a:t>Se pulsa el botón titulado Empieza</a:t>
            </a:r>
            <a:endParaRPr lang="es-ES" dirty="0"/>
          </a:p>
        </p:txBody>
      </p:sp>
      <p:sp>
        <p:nvSpPr>
          <p:cNvPr id="4" name="3 Rectángulo"/>
          <p:cNvSpPr/>
          <p:nvPr/>
        </p:nvSpPr>
        <p:spPr>
          <a:xfrm>
            <a:off x="7429520" y="6215082"/>
            <a:ext cx="827471" cy="369332"/>
          </a:xfrm>
          <a:prstGeom prst="rect">
            <a:avLst/>
          </a:prstGeom>
        </p:spPr>
        <p:txBody>
          <a:bodyPr wrap="none">
            <a:spAutoFit/>
          </a:bodyPr>
          <a:lstStyle/>
          <a:p>
            <a:r>
              <a:rPr lang="es-ES" dirty="0" smtClean="0">
                <a:hlinkClick r:id="rId2" action="ppaction://hlinksldjump"/>
              </a:rPr>
              <a:t>INDICE</a:t>
            </a:r>
            <a:endParaRPr lang="es-E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3357554" y="285728"/>
            <a:ext cx="5300642" cy="6286544"/>
          </a:xfrm>
        </p:spPr>
        <p:txBody>
          <a:bodyPr>
            <a:normAutofit fontScale="85000" lnSpcReduction="20000"/>
          </a:bodyPr>
          <a:lstStyle/>
          <a:p>
            <a:r>
              <a:rPr lang="es-ES" dirty="0" smtClean="0"/>
              <a:t>Veamos  ejemplos de composición de movimientos : un blanco en caída libre</a:t>
            </a:r>
          </a:p>
          <a:p>
            <a:r>
              <a:rPr lang="es-ES" dirty="0" smtClean="0"/>
              <a:t>Una botella se deja caer desde el reposo en el instante en que una piedra es lanzada desde el origen.</a:t>
            </a:r>
          </a:p>
          <a:p>
            <a:r>
              <a:rPr lang="es-ES" dirty="0" smtClean="0"/>
              <a:t>Determinar los valores del ángulo y de la velocidad de disparo para que la piedra rompa la botella. (Tómese g=9.8 m/s2)</a:t>
            </a:r>
          </a:p>
          <a:p>
            <a:r>
              <a:rPr lang="es-ES" dirty="0" smtClean="0"/>
              <a:t>Si la altura de la botella es cero. Es decir, la piedra y la botella están a la misma altura en el instante inicial. ¿Cuál será el ángulo de tiro?. Contestar a esta pregunta sin resolver numéricamente el problema</a:t>
            </a:r>
            <a:endParaRPr lang="es-ES" dirty="0"/>
          </a:p>
        </p:txBody>
      </p:sp>
      <p:pic>
        <p:nvPicPr>
          <p:cNvPr id="20482" name="Picture 2" descr="paraboli2.gif (2093 bytes)"/>
          <p:cNvPicPr>
            <a:picLocks noChangeAspect="1" noChangeArrowheads="1"/>
          </p:cNvPicPr>
          <p:nvPr/>
        </p:nvPicPr>
        <p:blipFill>
          <a:blip r:embed="rId2"/>
          <a:srcRect/>
          <a:stretch>
            <a:fillRect/>
          </a:stretch>
        </p:blipFill>
        <p:spPr bwMode="auto">
          <a:xfrm>
            <a:off x="214282" y="1142984"/>
            <a:ext cx="2705102" cy="3328993"/>
          </a:xfrm>
          <a:prstGeom prst="rect">
            <a:avLst/>
          </a:prstGeom>
          <a:noFill/>
        </p:spPr>
      </p:pic>
      <p:sp>
        <p:nvSpPr>
          <p:cNvPr id="6" name="5 Rectángulo"/>
          <p:cNvSpPr/>
          <p:nvPr/>
        </p:nvSpPr>
        <p:spPr>
          <a:xfrm>
            <a:off x="4158264" y="3244334"/>
            <a:ext cx="827471" cy="369332"/>
          </a:xfrm>
          <a:prstGeom prst="rect">
            <a:avLst/>
          </a:prstGeom>
        </p:spPr>
        <p:txBody>
          <a:bodyPr wrap="none">
            <a:spAutoFit/>
          </a:bodyPr>
          <a:lstStyle/>
          <a:p>
            <a:r>
              <a:rPr lang="es-ES" dirty="0" smtClean="0"/>
              <a:t>INDICE</a:t>
            </a:r>
            <a:endParaRPr lang="es-ES" dirty="0"/>
          </a:p>
        </p:txBody>
      </p:sp>
      <p:sp>
        <p:nvSpPr>
          <p:cNvPr id="7" name="6 Rectángulo"/>
          <p:cNvSpPr/>
          <p:nvPr/>
        </p:nvSpPr>
        <p:spPr>
          <a:xfrm>
            <a:off x="7929586" y="6215082"/>
            <a:ext cx="827471" cy="369332"/>
          </a:xfrm>
          <a:prstGeom prst="rect">
            <a:avLst/>
          </a:prstGeom>
        </p:spPr>
        <p:txBody>
          <a:bodyPr wrap="none">
            <a:spAutoFit/>
          </a:bodyPr>
          <a:lstStyle/>
          <a:p>
            <a:r>
              <a:rPr lang="es-ES" dirty="0" smtClean="0">
                <a:hlinkClick r:id="rId3" action="ppaction://hlinksldjump"/>
              </a:rPr>
              <a:t>INDICE</a:t>
            </a:r>
            <a:endParaRPr lang="es-E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ES" sz="4900" b="1" i="1" dirty="0" smtClean="0">
                <a:solidFill>
                  <a:srgbClr val="FF0066"/>
                </a:solidFill>
                <a:latin typeface="Times New Roman" pitchFamily="18" charset="0"/>
                <a:cs typeface="Times New Roman" pitchFamily="18" charset="0"/>
              </a:rPr>
              <a:t>Composición de traslaciones </a:t>
            </a:r>
            <a:endParaRPr lang="es-ES" sz="4900" b="1" i="1"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a:xfrm>
            <a:off x="457200" y="1600201"/>
            <a:ext cx="8229600" cy="2757494"/>
          </a:xfrm>
        </p:spPr>
        <p:txBody>
          <a:bodyPr/>
          <a:lstStyle/>
          <a:p>
            <a:r>
              <a:rPr lang="es-ES" dirty="0" smtClean="0"/>
              <a:t>Al componer 2 traslaciones de vectores </a:t>
            </a:r>
            <a:r>
              <a:rPr lang="es-ES" i="1" dirty="0"/>
              <a:t>t1 y </a:t>
            </a:r>
            <a:r>
              <a:rPr lang="es-ES" i="1" dirty="0" smtClean="0"/>
              <a:t>t2 , </a:t>
            </a:r>
            <a:r>
              <a:rPr lang="es-ES" dirty="0"/>
              <a:t>el resultado es otra </a:t>
            </a:r>
            <a:r>
              <a:rPr lang="es-ES" dirty="0" smtClean="0"/>
              <a:t>traslación cuyo </a:t>
            </a:r>
            <a:r>
              <a:rPr lang="es-ES" dirty="0"/>
              <a:t>vector es la suma </a:t>
            </a:r>
            <a:r>
              <a:rPr lang="es-ES" i="1" dirty="0" smtClean="0"/>
              <a:t>t1 </a:t>
            </a:r>
            <a:r>
              <a:rPr lang="es-ES" i="1" dirty="0"/>
              <a:t>+ </a:t>
            </a:r>
            <a:r>
              <a:rPr lang="es-ES" i="1" dirty="0" smtClean="0"/>
              <a:t>t2.</a:t>
            </a:r>
          </a:p>
          <a:p>
            <a:pPr>
              <a:buNone/>
            </a:pPr>
            <a:endParaRPr lang="es-ES" dirty="0"/>
          </a:p>
        </p:txBody>
      </p:sp>
      <p:pic>
        <p:nvPicPr>
          <p:cNvPr id="1026" name="Picture 2" descr="http://www.vitutor.net/images/160.gif"/>
          <p:cNvPicPr>
            <a:picLocks noChangeAspect="1" noChangeArrowheads="1"/>
          </p:cNvPicPr>
          <p:nvPr/>
        </p:nvPicPr>
        <p:blipFill>
          <a:blip r:embed="rId2"/>
          <a:srcRect/>
          <a:stretch>
            <a:fillRect/>
          </a:stretch>
        </p:blipFill>
        <p:spPr bwMode="auto">
          <a:xfrm>
            <a:off x="928662" y="3357562"/>
            <a:ext cx="2743200" cy="2643186"/>
          </a:xfrm>
          <a:prstGeom prst="rect">
            <a:avLst/>
          </a:prstGeom>
          <a:noFill/>
        </p:spPr>
      </p:pic>
      <p:sp>
        <p:nvSpPr>
          <p:cNvPr id="5" name="4 Rectángulo"/>
          <p:cNvSpPr/>
          <p:nvPr/>
        </p:nvSpPr>
        <p:spPr>
          <a:xfrm>
            <a:off x="7929586" y="6143644"/>
            <a:ext cx="827471" cy="369332"/>
          </a:xfrm>
          <a:prstGeom prst="rect">
            <a:avLst/>
          </a:prstGeom>
        </p:spPr>
        <p:txBody>
          <a:bodyPr wrap="none">
            <a:spAutoFit/>
          </a:bodyPr>
          <a:lstStyle/>
          <a:p>
            <a:r>
              <a:rPr lang="es-ES" dirty="0" smtClean="0">
                <a:hlinkClick r:id="rId3" action="ppaction://hlinksldjump"/>
              </a:rPr>
              <a:t>INDICE</a:t>
            </a:r>
            <a:endParaRPr lang="es-E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28662" y="357166"/>
            <a:ext cx="7772400" cy="914400"/>
          </a:xfrm>
        </p:spPr>
        <p:txBody>
          <a:bodyPr>
            <a:normAutofit fontScale="90000"/>
          </a:bodyPr>
          <a:lstStyle/>
          <a:p>
            <a:r>
              <a:rPr lang="es-ES" sz="4900" b="1" i="1" dirty="0" err="1" smtClean="0">
                <a:solidFill>
                  <a:srgbClr val="FF0066"/>
                </a:solidFill>
                <a:latin typeface="Times New Roman" pitchFamily="18" charset="0"/>
                <a:cs typeface="Times New Roman" pitchFamily="18" charset="0"/>
              </a:rPr>
              <a:t>Composicion</a:t>
            </a:r>
            <a:r>
              <a:rPr lang="es-ES" sz="4900" b="1" i="1" dirty="0" smtClean="0">
                <a:solidFill>
                  <a:srgbClr val="FF0066"/>
                </a:solidFill>
                <a:latin typeface="Times New Roman" pitchFamily="18" charset="0"/>
                <a:cs typeface="Times New Roman" pitchFamily="18" charset="0"/>
              </a:rPr>
              <a:t> de giros del mismo centro </a:t>
            </a:r>
            <a:endParaRPr lang="es-ES" sz="4900" b="1" i="1"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a:xfrm>
            <a:off x="457200" y="1600201"/>
            <a:ext cx="8229600" cy="3043246"/>
          </a:xfrm>
        </p:spPr>
        <p:txBody>
          <a:bodyPr/>
          <a:lstStyle/>
          <a:p>
            <a:r>
              <a:rPr lang="es-ES" dirty="0" smtClean="0"/>
              <a:t>El resultado de componer dos giros con el mismo centro, O, y ángulos a y b, es un nuevo giro de centro O y ángulo a + b. Si a y b son de sentidos opuestos, la amplitud de a + b es la diferencia de sus amplitudes.</a:t>
            </a:r>
            <a:endParaRPr lang="es-ES" dirty="0"/>
          </a:p>
        </p:txBody>
      </p:sp>
      <p:pic>
        <p:nvPicPr>
          <p:cNvPr id="17410" name="Picture 2" descr="http://4.bp.blogspot.com/_Hl3rKyJ-Xto/TLlSRvrWyVI/AAAAAAAAAak/UtrsbUwCgxQ/s1600/gi3.jpg"/>
          <p:cNvPicPr>
            <a:picLocks noChangeAspect="1" noChangeArrowheads="1"/>
          </p:cNvPicPr>
          <p:nvPr/>
        </p:nvPicPr>
        <p:blipFill>
          <a:blip r:embed="rId2"/>
          <a:srcRect/>
          <a:stretch>
            <a:fillRect/>
          </a:stretch>
        </p:blipFill>
        <p:spPr bwMode="auto">
          <a:xfrm>
            <a:off x="1714480" y="4143380"/>
            <a:ext cx="6201821" cy="2714620"/>
          </a:xfrm>
          <a:prstGeom prst="rect">
            <a:avLst/>
          </a:prstGeom>
          <a:noFill/>
        </p:spPr>
      </p:pic>
      <p:sp>
        <p:nvSpPr>
          <p:cNvPr id="5" name="4 Rectángulo"/>
          <p:cNvSpPr/>
          <p:nvPr/>
        </p:nvSpPr>
        <p:spPr>
          <a:xfrm>
            <a:off x="8072462" y="6286520"/>
            <a:ext cx="827471" cy="369332"/>
          </a:xfrm>
          <a:prstGeom prst="rect">
            <a:avLst/>
          </a:prstGeom>
        </p:spPr>
        <p:txBody>
          <a:bodyPr wrap="none">
            <a:spAutoFit/>
          </a:bodyPr>
          <a:lstStyle/>
          <a:p>
            <a:r>
              <a:rPr lang="es-ES" dirty="0" smtClean="0">
                <a:hlinkClick r:id="rId3" action="ppaction://hlinksldjump"/>
              </a:rPr>
              <a:t>INDICE</a:t>
            </a:r>
            <a:endParaRPr lang="es-E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28662" y="214290"/>
            <a:ext cx="7772400" cy="914400"/>
          </a:xfrm>
        </p:spPr>
        <p:txBody>
          <a:bodyPr>
            <a:normAutofit fontScale="90000"/>
          </a:bodyPr>
          <a:lstStyle/>
          <a:p>
            <a:r>
              <a:rPr lang="es-ES" sz="4900" b="1" i="1" dirty="0" smtClean="0">
                <a:solidFill>
                  <a:srgbClr val="FF0066"/>
                </a:solidFill>
                <a:latin typeface="Times New Roman" pitchFamily="18" charset="0"/>
                <a:cs typeface="Times New Roman" pitchFamily="18" charset="0"/>
              </a:rPr>
              <a:t>Composición de simetrías axiales con ejes paralelos </a:t>
            </a:r>
            <a:endParaRPr lang="es-ES" sz="4900" b="1" i="1"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a:xfrm>
            <a:off x="457200" y="1600201"/>
            <a:ext cx="8229600" cy="2543179"/>
          </a:xfrm>
        </p:spPr>
        <p:txBody>
          <a:bodyPr>
            <a:normAutofit fontScale="92500"/>
          </a:bodyPr>
          <a:lstStyle/>
          <a:p>
            <a:r>
              <a:rPr lang="es-ES" dirty="0" smtClean="0"/>
              <a:t>El resultado de componer dos simetrías, S1 y S2, de ejes e1 y e2 paralelos, es una traslación T, cuyo vector t8 es perpendicular a los ejes y cuya longitud es el doble de la distancia que los separa, 2d. (El sentido de 8t es el que va de e1 a e2.)</a:t>
            </a:r>
            <a:endParaRPr lang="es-ES" dirty="0"/>
          </a:p>
        </p:txBody>
      </p:sp>
      <p:pic>
        <p:nvPicPr>
          <p:cNvPr id="18434" name="Picture 2" descr="http://upload.wikimedia.org/wikipedia/commons/thumb/f/ff/Simetria_axial_triangulo.png/290px-Simetria_axial_triangulo.png"/>
          <p:cNvPicPr>
            <a:picLocks noChangeAspect="1" noChangeArrowheads="1"/>
          </p:cNvPicPr>
          <p:nvPr/>
        </p:nvPicPr>
        <p:blipFill>
          <a:blip r:embed="rId2"/>
          <a:srcRect/>
          <a:stretch>
            <a:fillRect/>
          </a:stretch>
        </p:blipFill>
        <p:spPr bwMode="auto">
          <a:xfrm>
            <a:off x="2928926" y="3980068"/>
            <a:ext cx="3357586" cy="2877931"/>
          </a:xfrm>
          <a:prstGeom prst="rect">
            <a:avLst/>
          </a:prstGeom>
          <a:noFill/>
        </p:spPr>
      </p:pic>
      <p:sp>
        <p:nvSpPr>
          <p:cNvPr id="5" name="4 Rectángulo"/>
          <p:cNvSpPr/>
          <p:nvPr/>
        </p:nvSpPr>
        <p:spPr>
          <a:xfrm>
            <a:off x="8001024" y="6215082"/>
            <a:ext cx="827471" cy="369332"/>
          </a:xfrm>
          <a:prstGeom prst="rect">
            <a:avLst/>
          </a:prstGeom>
        </p:spPr>
        <p:txBody>
          <a:bodyPr wrap="none">
            <a:spAutoFit/>
          </a:bodyPr>
          <a:lstStyle/>
          <a:p>
            <a:r>
              <a:rPr lang="es-ES" dirty="0" smtClean="0">
                <a:hlinkClick r:id="rId3" action="ppaction://hlinksldjump"/>
              </a:rPr>
              <a:t>INDICE</a:t>
            </a:r>
            <a:endParaRPr lang="es-E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928662" y="285728"/>
            <a:ext cx="7772400" cy="914400"/>
          </a:xfrm>
        </p:spPr>
        <p:txBody>
          <a:bodyPr>
            <a:normAutofit fontScale="90000"/>
          </a:bodyPr>
          <a:lstStyle/>
          <a:p>
            <a:r>
              <a:rPr lang="es-ES" b="1" i="1" dirty="0" smtClean="0">
                <a:solidFill>
                  <a:srgbClr val="FF0066"/>
                </a:solidFill>
                <a:latin typeface="Times New Roman" pitchFamily="18" charset="0"/>
                <a:cs typeface="Times New Roman" pitchFamily="18" charset="0"/>
              </a:rPr>
              <a:t>Composición de simetrías axiales con ejes que se cortan </a:t>
            </a:r>
            <a:endParaRPr lang="es-ES" b="1" i="1" dirty="0">
              <a:solidFill>
                <a:srgbClr val="FF0066"/>
              </a:solidFill>
              <a:latin typeface="Times New Roman" pitchFamily="18" charset="0"/>
              <a:cs typeface="Times New Roman" pitchFamily="18" charset="0"/>
            </a:endParaRPr>
          </a:p>
        </p:txBody>
      </p:sp>
      <p:sp>
        <p:nvSpPr>
          <p:cNvPr id="3" name="2 Marcador de contenido"/>
          <p:cNvSpPr>
            <a:spLocks noGrp="1"/>
          </p:cNvSpPr>
          <p:nvPr>
            <p:ph idx="1"/>
          </p:nvPr>
        </p:nvSpPr>
        <p:spPr>
          <a:xfrm>
            <a:off x="457200" y="1600200"/>
            <a:ext cx="8229600" cy="2686055"/>
          </a:xfrm>
        </p:spPr>
        <p:txBody>
          <a:bodyPr>
            <a:normAutofit fontScale="92500" lnSpcReduction="20000"/>
          </a:bodyPr>
          <a:lstStyle/>
          <a:p>
            <a:pPr>
              <a:buNone/>
            </a:pPr>
            <a:r>
              <a:rPr lang="es-ES" dirty="0" smtClean="0"/>
              <a:t>El resultado de componer dos simetrías, S1 y S2, de ejes e1 y e2 que se cortan bajo un ángulo a, es un giro de ángulo 2a y centro el punto de corte de los dos ejes. El ángulo a que forman los ejes es un ángulo orientado. (a = e1e2 es el menor de los ángulos que forman los ejes al cortarse y tiene el sentido de e1 a e2.)</a:t>
            </a:r>
            <a:endParaRPr lang="es-ES" dirty="0"/>
          </a:p>
        </p:txBody>
      </p:sp>
      <p:pic>
        <p:nvPicPr>
          <p:cNvPr id="19458" name="Picture 2" descr="http://2.bp.blogspot.com/_Hl3rKyJ-Xto/TLqSZ_FGiJI/AAAAAAAAAdM/7NLdPZygrx0/s1600/si1.jpg"/>
          <p:cNvPicPr>
            <a:picLocks noChangeAspect="1" noChangeArrowheads="1"/>
          </p:cNvPicPr>
          <p:nvPr/>
        </p:nvPicPr>
        <p:blipFill>
          <a:blip r:embed="rId2"/>
          <a:srcRect/>
          <a:stretch>
            <a:fillRect/>
          </a:stretch>
        </p:blipFill>
        <p:spPr bwMode="auto">
          <a:xfrm>
            <a:off x="1785918" y="4286256"/>
            <a:ext cx="5519698" cy="2571744"/>
          </a:xfrm>
          <a:prstGeom prst="rect">
            <a:avLst/>
          </a:prstGeom>
          <a:noFill/>
        </p:spPr>
      </p:pic>
      <p:sp>
        <p:nvSpPr>
          <p:cNvPr id="6" name="5 Rectángulo"/>
          <p:cNvSpPr/>
          <p:nvPr/>
        </p:nvSpPr>
        <p:spPr>
          <a:xfrm>
            <a:off x="7929586" y="6286520"/>
            <a:ext cx="827471" cy="369332"/>
          </a:xfrm>
          <a:prstGeom prst="rect">
            <a:avLst/>
          </a:prstGeom>
        </p:spPr>
        <p:txBody>
          <a:bodyPr wrap="none">
            <a:spAutoFit/>
          </a:bodyPr>
          <a:lstStyle/>
          <a:p>
            <a:r>
              <a:rPr lang="es-ES" dirty="0" smtClean="0">
                <a:hlinkClick r:id="rId3" action="ppaction://hlinksldjump"/>
              </a:rPr>
              <a:t>INDICE</a:t>
            </a:r>
            <a:endParaRPr lang="es-E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Brío">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434</TotalTime>
  <Words>1861</Words>
  <Application>Microsoft Office PowerPoint</Application>
  <PresentationFormat>Presentación en pantalla (4:3)</PresentationFormat>
  <Paragraphs>122</Paragraphs>
  <Slides>19</Slides>
  <Notes>0</Notes>
  <HiddenSlides>0</HiddenSlides>
  <MMClips>1</MMClips>
  <ScaleCrop>false</ScaleCrop>
  <HeadingPairs>
    <vt:vector size="4" baseType="variant">
      <vt:variant>
        <vt:lpstr>Tema</vt:lpstr>
      </vt:variant>
      <vt:variant>
        <vt:i4>1</vt:i4>
      </vt:variant>
      <vt:variant>
        <vt:lpstr>Títulos de diapositiva</vt:lpstr>
      </vt:variant>
      <vt:variant>
        <vt:i4>19</vt:i4>
      </vt:variant>
    </vt:vector>
  </HeadingPairs>
  <TitlesOfParts>
    <vt:vector size="20" baseType="lpstr">
      <vt:lpstr>Metro</vt:lpstr>
      <vt:lpstr>Diapositiva 1</vt:lpstr>
      <vt:lpstr>  TEMA   -Indice   -Composición de movimientos.    -composición de simetrías axiales      con ejes paralelas.   -composición de simetrías axiales con ejes que se cortan.   -composición de movimientos traslación y rotación.   - composicion de traslaciones.   -composicion  de giros  del mismo centro.    -composicion de movimientos traslacion y rotacion.   -movimiento de rodar sin deslizar. ARTISTA   - biografía   - algunas obras    -  video </vt:lpstr>
      <vt:lpstr>Composición de movimientos</vt:lpstr>
      <vt:lpstr>Diapositiva 4</vt:lpstr>
      <vt:lpstr>Diapositiva 5</vt:lpstr>
      <vt:lpstr>Composición de traslaciones </vt:lpstr>
      <vt:lpstr>Composicion de giros del mismo centro </vt:lpstr>
      <vt:lpstr>Composición de simetrías axiales con ejes paralelos </vt:lpstr>
      <vt:lpstr>Composición de simetrías axiales con ejes que se cortan </vt:lpstr>
      <vt:lpstr>Composición de movimientos: traslación y rotación</vt:lpstr>
      <vt:lpstr>Movimiento de rodar sin deslizar</vt:lpstr>
      <vt:lpstr>Artista</vt:lpstr>
      <vt:lpstr>Biografia</vt:lpstr>
      <vt:lpstr>Obra</vt:lpstr>
      <vt:lpstr>Diapositiva 15</vt:lpstr>
      <vt:lpstr>Diapositiva 16</vt:lpstr>
      <vt:lpstr>Algunas Obras de Maurits Cornelis Escher </vt:lpstr>
      <vt:lpstr>Diapositiva 18</vt:lpstr>
      <vt:lpstr>Conclusion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Aquitecto</dc:creator>
  <cp:lastModifiedBy>Aquitecto</cp:lastModifiedBy>
  <cp:revision>44</cp:revision>
  <dcterms:created xsi:type="dcterms:W3CDTF">2012-08-22T20:52:48Z</dcterms:created>
  <dcterms:modified xsi:type="dcterms:W3CDTF">2012-08-23T04:06:56Z</dcterms:modified>
</cp:coreProperties>
</file>